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6" d="100"/>
          <a:sy n="46" d="100"/>
        </p:scale>
        <p:origin x="-307" y="-3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75492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Texto do Título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Texto do Título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Texto do Título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Texto do Título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2.png"/><Relationship Id="rId18" Type="http://schemas.openxmlformats.org/officeDocument/2006/relationships/image" Target="../media/image76.png"/><Relationship Id="rId3" Type="http://schemas.openxmlformats.org/officeDocument/2006/relationships/image" Target="../media/image4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88.png"/><Relationship Id="rId2" Type="http://schemas.openxmlformats.org/officeDocument/2006/relationships/image" Target="../media/image3.png"/><Relationship Id="rId16" Type="http://schemas.openxmlformats.org/officeDocument/2006/relationships/image" Target="../media/image75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4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3.png"/><Relationship Id="rId22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12.png"/><Relationship Id="rId18" Type="http://schemas.openxmlformats.org/officeDocument/2006/relationships/image" Target="../media/image117.tif"/><Relationship Id="rId26" Type="http://schemas.openxmlformats.org/officeDocument/2006/relationships/image" Target="../media/image102.png"/><Relationship Id="rId3" Type="http://schemas.openxmlformats.org/officeDocument/2006/relationships/image" Target="../media/image3.png"/><Relationship Id="rId21" Type="http://schemas.openxmlformats.org/officeDocument/2006/relationships/image" Target="../media/image120.tif"/><Relationship Id="rId7" Type="http://schemas.openxmlformats.org/officeDocument/2006/relationships/image" Target="../media/image111.jpeg"/><Relationship Id="rId12" Type="http://schemas.openxmlformats.org/officeDocument/2006/relationships/image" Target="../media/image14.png"/><Relationship Id="rId17" Type="http://schemas.openxmlformats.org/officeDocument/2006/relationships/image" Target="../media/image116.tif"/><Relationship Id="rId25" Type="http://schemas.openxmlformats.org/officeDocument/2006/relationships/image" Target="../media/image124.png"/><Relationship Id="rId2" Type="http://schemas.openxmlformats.org/officeDocument/2006/relationships/image" Target="../media/image109.png"/><Relationship Id="rId16" Type="http://schemas.openxmlformats.org/officeDocument/2006/relationships/image" Target="../media/image115.tif"/><Relationship Id="rId20" Type="http://schemas.openxmlformats.org/officeDocument/2006/relationships/image" Target="../media/image119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tif"/><Relationship Id="rId11" Type="http://schemas.openxmlformats.org/officeDocument/2006/relationships/image" Target="../media/image13.png"/><Relationship Id="rId24" Type="http://schemas.openxmlformats.org/officeDocument/2006/relationships/image" Target="../media/image123.png"/><Relationship Id="rId5" Type="http://schemas.openxmlformats.org/officeDocument/2006/relationships/image" Target="../media/image108.png"/><Relationship Id="rId15" Type="http://schemas.openxmlformats.org/officeDocument/2006/relationships/image" Target="../media/image114.tif"/><Relationship Id="rId23" Type="http://schemas.openxmlformats.org/officeDocument/2006/relationships/image" Target="../media/image122.png"/><Relationship Id="rId28" Type="http://schemas.openxmlformats.org/officeDocument/2006/relationships/image" Target="../media/image9.png"/><Relationship Id="rId10" Type="http://schemas.openxmlformats.org/officeDocument/2006/relationships/image" Target="../media/image105.png"/><Relationship Id="rId19" Type="http://schemas.openxmlformats.org/officeDocument/2006/relationships/image" Target="../media/image118.tif"/><Relationship Id="rId31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2.tif"/><Relationship Id="rId14" Type="http://schemas.openxmlformats.org/officeDocument/2006/relationships/image" Target="../media/image113.tif"/><Relationship Id="rId22" Type="http://schemas.openxmlformats.org/officeDocument/2006/relationships/image" Target="../media/image121.png"/><Relationship Id="rId27" Type="http://schemas.openxmlformats.org/officeDocument/2006/relationships/image" Target="../media/image103.png"/><Relationship Id="rId30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15.tif"/><Relationship Id="rId26" Type="http://schemas.openxmlformats.org/officeDocument/2006/relationships/image" Target="../media/image104.png"/><Relationship Id="rId39" Type="http://schemas.openxmlformats.org/officeDocument/2006/relationships/image" Target="../media/image15.png"/><Relationship Id="rId3" Type="http://schemas.openxmlformats.org/officeDocument/2006/relationships/image" Target="../media/image4.png"/><Relationship Id="rId21" Type="http://schemas.openxmlformats.org/officeDocument/2006/relationships/image" Target="../media/image120.tif"/><Relationship Id="rId34" Type="http://schemas.openxmlformats.org/officeDocument/2006/relationships/image" Target="../media/image10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5" Type="http://schemas.openxmlformats.org/officeDocument/2006/relationships/image" Target="../media/image103.png"/><Relationship Id="rId33" Type="http://schemas.openxmlformats.org/officeDocument/2006/relationships/image" Target="../media/image9.png"/><Relationship Id="rId38" Type="http://schemas.openxmlformats.org/officeDocument/2006/relationships/image" Target="../media/image14.png"/><Relationship Id="rId2" Type="http://schemas.openxmlformats.org/officeDocument/2006/relationships/image" Target="../media/image3.png"/><Relationship Id="rId16" Type="http://schemas.openxmlformats.org/officeDocument/2006/relationships/image" Target="../media/image137.png"/><Relationship Id="rId20" Type="http://schemas.openxmlformats.org/officeDocument/2006/relationships/image" Target="../media/image139.png"/><Relationship Id="rId29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102.png"/><Relationship Id="rId32" Type="http://schemas.openxmlformats.org/officeDocument/2006/relationships/image" Target="../media/image1.png"/><Relationship Id="rId37" Type="http://schemas.openxmlformats.org/officeDocument/2006/relationships/image" Target="../media/image13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23" Type="http://schemas.openxmlformats.org/officeDocument/2006/relationships/image" Target="../media/image105.png"/><Relationship Id="rId28" Type="http://schemas.openxmlformats.org/officeDocument/2006/relationships/image" Target="../media/image125.png"/><Relationship Id="rId36" Type="http://schemas.openxmlformats.org/officeDocument/2006/relationships/image" Target="../media/image12.tif"/><Relationship Id="rId10" Type="http://schemas.openxmlformats.org/officeDocument/2006/relationships/image" Target="../media/image131.png"/><Relationship Id="rId19" Type="http://schemas.openxmlformats.org/officeDocument/2006/relationships/image" Target="../media/image118.tif"/><Relationship Id="rId31" Type="http://schemas.openxmlformats.org/officeDocument/2006/relationships/image" Target="../media/image143.png"/><Relationship Id="rId4" Type="http://schemas.openxmlformats.org/officeDocument/2006/relationships/image" Target="../media/image108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0.png"/><Relationship Id="rId27" Type="http://schemas.openxmlformats.org/officeDocument/2006/relationships/image" Target="../media/image116.tif"/><Relationship Id="rId30" Type="http://schemas.openxmlformats.org/officeDocument/2006/relationships/image" Target="../media/image142.png"/><Relationship Id="rId35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6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t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tif"/><Relationship Id="rId3" Type="http://schemas.openxmlformats.org/officeDocument/2006/relationships/image" Target="../media/image4.png"/><Relationship Id="rId21" Type="http://schemas.openxmlformats.org/officeDocument/2006/relationships/image" Target="../media/image23.tif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tif"/><Relationship Id="rId2" Type="http://schemas.openxmlformats.org/officeDocument/2006/relationships/image" Target="../media/image3.png"/><Relationship Id="rId16" Type="http://schemas.openxmlformats.org/officeDocument/2006/relationships/image" Target="../media/image18.tif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tif"/><Relationship Id="rId15" Type="http://schemas.openxmlformats.org/officeDocument/2006/relationships/image" Target="../media/image17.tif"/><Relationship Id="rId10" Type="http://schemas.openxmlformats.org/officeDocument/2006/relationships/image" Target="../media/image12.tif"/><Relationship Id="rId19" Type="http://schemas.openxmlformats.org/officeDocument/2006/relationships/image" Target="../media/image21.tif"/><Relationship Id="rId4" Type="http://schemas.openxmlformats.org/officeDocument/2006/relationships/image" Target="../media/image6.tif"/><Relationship Id="rId9" Type="http://schemas.openxmlformats.org/officeDocument/2006/relationships/image" Target="../media/image11.png"/><Relationship Id="rId14" Type="http://schemas.openxmlformats.org/officeDocument/2006/relationships/image" Target="../media/image16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3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tif"/><Relationship Id="rId5" Type="http://schemas.openxmlformats.org/officeDocument/2006/relationships/image" Target="../media/image151.tif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hyperlink" Target="http://www.qware.com.b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tif"/><Relationship Id="rId13" Type="http://schemas.openxmlformats.org/officeDocument/2006/relationships/image" Target="../media/image166.tif"/><Relationship Id="rId3" Type="http://schemas.openxmlformats.org/officeDocument/2006/relationships/image" Target="../media/image4.png"/><Relationship Id="rId7" Type="http://schemas.openxmlformats.org/officeDocument/2006/relationships/image" Target="../media/image160.tif"/><Relationship Id="rId12" Type="http://schemas.openxmlformats.org/officeDocument/2006/relationships/image" Target="../media/image165.tif"/><Relationship Id="rId17" Type="http://schemas.openxmlformats.org/officeDocument/2006/relationships/image" Target="../media/image170.tif"/><Relationship Id="rId2" Type="http://schemas.openxmlformats.org/officeDocument/2006/relationships/image" Target="../media/image3.png"/><Relationship Id="rId16" Type="http://schemas.openxmlformats.org/officeDocument/2006/relationships/image" Target="../media/image169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tif"/><Relationship Id="rId11" Type="http://schemas.openxmlformats.org/officeDocument/2006/relationships/image" Target="../media/image164.tif"/><Relationship Id="rId5" Type="http://schemas.openxmlformats.org/officeDocument/2006/relationships/image" Target="../media/image158.tif"/><Relationship Id="rId15" Type="http://schemas.openxmlformats.org/officeDocument/2006/relationships/image" Target="../media/image168.tif"/><Relationship Id="rId10" Type="http://schemas.openxmlformats.org/officeDocument/2006/relationships/image" Target="../media/image163.tif"/><Relationship Id="rId4" Type="http://schemas.openxmlformats.org/officeDocument/2006/relationships/image" Target="../media/image157.tif"/><Relationship Id="rId9" Type="http://schemas.openxmlformats.org/officeDocument/2006/relationships/image" Target="../media/image162.tif"/><Relationship Id="rId14" Type="http://schemas.openxmlformats.org/officeDocument/2006/relationships/image" Target="../media/image167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6.png"/><Relationship Id="rId3" Type="http://schemas.openxmlformats.org/officeDocument/2006/relationships/image" Target="../media/image34.png"/><Relationship Id="rId21" Type="http://schemas.openxmlformats.org/officeDocument/2006/relationships/image" Target="../media/image52.jpe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2" Type="http://schemas.openxmlformats.org/officeDocument/2006/relationships/image" Target="../media/image33.png"/><Relationship Id="rId16" Type="http://schemas.openxmlformats.org/officeDocument/2006/relationships/image" Target="../media/image47.tif"/><Relationship Id="rId20" Type="http://schemas.openxmlformats.org/officeDocument/2006/relationships/image" Target="../media/image51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4.tif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1.png"/><Relationship Id="rId28" Type="http://schemas.openxmlformats.org/officeDocument/2006/relationships/image" Target="../media/image58.tif"/><Relationship Id="rId10" Type="http://schemas.openxmlformats.org/officeDocument/2006/relationships/image" Target="../media/image41.png"/><Relationship Id="rId19" Type="http://schemas.openxmlformats.org/officeDocument/2006/relationships/image" Target="../media/image50.tif"/><Relationship Id="rId31" Type="http://schemas.openxmlformats.org/officeDocument/2006/relationships/image" Target="../media/image61.png"/><Relationship Id="rId4" Type="http://schemas.openxmlformats.org/officeDocument/2006/relationships/image" Target="../media/image35.tif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4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3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3.png"/><Relationship Id="rId26" Type="http://schemas.openxmlformats.org/officeDocument/2006/relationships/image" Target="../media/image13.png"/><Relationship Id="rId3" Type="http://schemas.openxmlformats.org/officeDocument/2006/relationships/image" Target="../media/image90.png"/><Relationship Id="rId21" Type="http://schemas.openxmlformats.org/officeDocument/2006/relationships/image" Target="../media/image9.png"/><Relationship Id="rId34" Type="http://schemas.openxmlformats.org/officeDocument/2006/relationships/image" Target="../media/image20.tif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2.png"/><Relationship Id="rId25" Type="http://schemas.openxmlformats.org/officeDocument/2006/relationships/image" Target="../media/image105.png"/><Relationship Id="rId33" Type="http://schemas.openxmlformats.org/officeDocument/2006/relationships/image" Target="../media/image19.tif"/><Relationship Id="rId2" Type="http://schemas.openxmlformats.org/officeDocument/2006/relationships/image" Target="../media/image7.tif"/><Relationship Id="rId16" Type="http://schemas.openxmlformats.org/officeDocument/2006/relationships/image" Target="../media/image4.png"/><Relationship Id="rId20" Type="http://schemas.openxmlformats.org/officeDocument/2006/relationships/image" Target="../media/image104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2.tif"/><Relationship Id="rId32" Type="http://schemas.openxmlformats.org/officeDocument/2006/relationships/image" Target="../media/image18.tif"/><Relationship Id="rId37" Type="http://schemas.openxmlformats.org/officeDocument/2006/relationships/image" Target="../media/image8.png"/><Relationship Id="rId5" Type="http://schemas.openxmlformats.org/officeDocument/2006/relationships/image" Target="../media/image92.png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28" Type="http://schemas.openxmlformats.org/officeDocument/2006/relationships/image" Target="../media/image15.png"/><Relationship Id="rId36" Type="http://schemas.openxmlformats.org/officeDocument/2006/relationships/image" Target="../media/image23.tif"/><Relationship Id="rId10" Type="http://schemas.openxmlformats.org/officeDocument/2006/relationships/image" Target="../media/image97.png"/><Relationship Id="rId19" Type="http://schemas.openxmlformats.org/officeDocument/2006/relationships/image" Target="../media/image6.tif"/><Relationship Id="rId31" Type="http://schemas.openxmlformats.org/officeDocument/2006/relationships/image" Target="../media/image17.tif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.png"/><Relationship Id="rId27" Type="http://schemas.openxmlformats.org/officeDocument/2006/relationships/image" Target="../media/image14.png"/><Relationship Id="rId30" Type="http://schemas.openxmlformats.org/officeDocument/2006/relationships/image" Target="../media/image16.tif"/><Relationship Id="rId35" Type="http://schemas.openxmlformats.org/officeDocument/2006/relationships/image" Target="../media/image21.t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0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106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2.png"/><Relationship Id="rId18" Type="http://schemas.openxmlformats.org/officeDocument/2006/relationships/image" Target="../media/image76.png"/><Relationship Id="rId3" Type="http://schemas.openxmlformats.org/officeDocument/2006/relationships/image" Target="../media/image4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88.png"/><Relationship Id="rId2" Type="http://schemas.openxmlformats.org/officeDocument/2006/relationships/image" Target="../media/image3.png"/><Relationship Id="rId16" Type="http://schemas.openxmlformats.org/officeDocument/2006/relationships/image" Target="../media/image75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4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3.png"/><Relationship Id="rId22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back-01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23094" y="-11271"/>
            <a:ext cx="24725388" cy="13738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0858" y="3010223"/>
            <a:ext cx="6727084" cy="244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5149168" y="6552173"/>
            <a:ext cx="18225161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Uma família completa de produtos para qualquer demanda de integração</a:t>
            </a:r>
          </a:p>
        </p:txBody>
      </p:sp>
      <p:pic>
        <p:nvPicPr>
          <p:cNvPr id="123" name="ESB-Generic3.jpg"/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14395721" y="8140821"/>
            <a:ext cx="10022682" cy="5568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20" y="0"/>
                </a:moveTo>
                <a:cubicBezTo>
                  <a:pt x="18531" y="0"/>
                  <a:pt x="17640" y="40"/>
                  <a:pt x="17640" y="89"/>
                </a:cubicBezTo>
                <a:cubicBezTo>
                  <a:pt x="17640" y="138"/>
                  <a:pt x="17708" y="293"/>
                  <a:pt x="17790" y="433"/>
                </a:cubicBezTo>
                <a:cubicBezTo>
                  <a:pt x="17873" y="572"/>
                  <a:pt x="17940" y="733"/>
                  <a:pt x="17940" y="791"/>
                </a:cubicBezTo>
                <a:cubicBezTo>
                  <a:pt x="17940" y="1074"/>
                  <a:pt x="17589" y="1657"/>
                  <a:pt x="17057" y="2257"/>
                </a:cubicBezTo>
                <a:cubicBezTo>
                  <a:pt x="16319" y="3090"/>
                  <a:pt x="15562" y="4038"/>
                  <a:pt x="15337" y="4411"/>
                </a:cubicBezTo>
                <a:cubicBezTo>
                  <a:pt x="15145" y="4731"/>
                  <a:pt x="14943" y="5438"/>
                  <a:pt x="14941" y="5800"/>
                </a:cubicBezTo>
                <a:cubicBezTo>
                  <a:pt x="14941" y="5930"/>
                  <a:pt x="14881" y="6217"/>
                  <a:pt x="14808" y="6438"/>
                </a:cubicBezTo>
                <a:cubicBezTo>
                  <a:pt x="14707" y="6747"/>
                  <a:pt x="14675" y="7019"/>
                  <a:pt x="14673" y="7605"/>
                </a:cubicBezTo>
                <a:cubicBezTo>
                  <a:pt x="14669" y="8492"/>
                  <a:pt x="14643" y="8598"/>
                  <a:pt x="14397" y="8695"/>
                </a:cubicBezTo>
                <a:cubicBezTo>
                  <a:pt x="14298" y="8735"/>
                  <a:pt x="14173" y="8885"/>
                  <a:pt x="14121" y="9028"/>
                </a:cubicBezTo>
                <a:cubicBezTo>
                  <a:pt x="14069" y="9171"/>
                  <a:pt x="13986" y="9288"/>
                  <a:pt x="13936" y="9288"/>
                </a:cubicBezTo>
                <a:cubicBezTo>
                  <a:pt x="13883" y="9288"/>
                  <a:pt x="13860" y="9351"/>
                  <a:pt x="13880" y="9444"/>
                </a:cubicBezTo>
                <a:cubicBezTo>
                  <a:pt x="13908" y="9577"/>
                  <a:pt x="13685" y="10504"/>
                  <a:pt x="13502" y="11016"/>
                </a:cubicBezTo>
                <a:cubicBezTo>
                  <a:pt x="13470" y="11105"/>
                  <a:pt x="13389" y="11409"/>
                  <a:pt x="13321" y="11691"/>
                </a:cubicBezTo>
                <a:cubicBezTo>
                  <a:pt x="13194" y="12216"/>
                  <a:pt x="13103" y="12331"/>
                  <a:pt x="13042" y="12042"/>
                </a:cubicBezTo>
                <a:cubicBezTo>
                  <a:pt x="13013" y="11905"/>
                  <a:pt x="12809" y="11881"/>
                  <a:pt x="11724" y="11881"/>
                </a:cubicBezTo>
                <a:cubicBezTo>
                  <a:pt x="10739" y="11881"/>
                  <a:pt x="10439" y="11911"/>
                  <a:pt x="10436" y="12015"/>
                </a:cubicBezTo>
                <a:cubicBezTo>
                  <a:pt x="10433" y="12089"/>
                  <a:pt x="10426" y="12891"/>
                  <a:pt x="10420" y="13796"/>
                </a:cubicBezTo>
                <a:cubicBezTo>
                  <a:pt x="10412" y="15023"/>
                  <a:pt x="10429" y="15454"/>
                  <a:pt x="10484" y="15493"/>
                </a:cubicBezTo>
                <a:cubicBezTo>
                  <a:pt x="10542" y="15532"/>
                  <a:pt x="10544" y="15607"/>
                  <a:pt x="10492" y="15811"/>
                </a:cubicBezTo>
                <a:cubicBezTo>
                  <a:pt x="10436" y="16034"/>
                  <a:pt x="10445" y="16124"/>
                  <a:pt x="10552" y="16369"/>
                </a:cubicBezTo>
                <a:cubicBezTo>
                  <a:pt x="10622" y="16529"/>
                  <a:pt x="10680" y="16776"/>
                  <a:pt x="10680" y="16917"/>
                </a:cubicBezTo>
                <a:cubicBezTo>
                  <a:pt x="10680" y="17150"/>
                  <a:pt x="10705" y="17172"/>
                  <a:pt x="10968" y="17172"/>
                </a:cubicBezTo>
                <a:cubicBezTo>
                  <a:pt x="11319" y="17172"/>
                  <a:pt x="11399" y="17301"/>
                  <a:pt x="11401" y="17868"/>
                </a:cubicBezTo>
                <a:cubicBezTo>
                  <a:pt x="11403" y="18352"/>
                  <a:pt x="11487" y="19117"/>
                  <a:pt x="11589" y="19579"/>
                </a:cubicBezTo>
                <a:cubicBezTo>
                  <a:pt x="11636" y="19786"/>
                  <a:pt x="11687" y="19860"/>
                  <a:pt x="11756" y="19820"/>
                </a:cubicBezTo>
                <a:cubicBezTo>
                  <a:pt x="11819" y="19785"/>
                  <a:pt x="11923" y="19887"/>
                  <a:pt x="12030" y="20088"/>
                </a:cubicBezTo>
                <a:cubicBezTo>
                  <a:pt x="12288" y="20573"/>
                  <a:pt x="12504" y="20528"/>
                  <a:pt x="12959" y="19899"/>
                </a:cubicBezTo>
                <a:cubicBezTo>
                  <a:pt x="13163" y="19617"/>
                  <a:pt x="13442" y="19241"/>
                  <a:pt x="13580" y="19063"/>
                </a:cubicBezTo>
                <a:cubicBezTo>
                  <a:pt x="13862" y="18698"/>
                  <a:pt x="14590" y="17343"/>
                  <a:pt x="14688" y="17003"/>
                </a:cubicBezTo>
                <a:cubicBezTo>
                  <a:pt x="14770" y="16720"/>
                  <a:pt x="15295" y="16469"/>
                  <a:pt x="15395" y="16666"/>
                </a:cubicBezTo>
                <a:cubicBezTo>
                  <a:pt x="15430" y="16736"/>
                  <a:pt x="15536" y="17374"/>
                  <a:pt x="15629" y="18082"/>
                </a:cubicBezTo>
                <a:cubicBezTo>
                  <a:pt x="15778" y="19210"/>
                  <a:pt x="15791" y="19428"/>
                  <a:pt x="15730" y="19839"/>
                </a:cubicBezTo>
                <a:cubicBezTo>
                  <a:pt x="15692" y="20097"/>
                  <a:pt x="15660" y="20598"/>
                  <a:pt x="15660" y="20953"/>
                </a:cubicBezTo>
                <a:lnTo>
                  <a:pt x="1566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9620" y="0"/>
                </a:lnTo>
                <a:close/>
                <a:moveTo>
                  <a:pt x="5220" y="3422"/>
                </a:moveTo>
                <a:lnTo>
                  <a:pt x="3591" y="3487"/>
                </a:lnTo>
                <a:cubicBezTo>
                  <a:pt x="2531" y="3529"/>
                  <a:pt x="1940" y="3593"/>
                  <a:pt x="1897" y="3670"/>
                </a:cubicBezTo>
                <a:cubicBezTo>
                  <a:pt x="1827" y="3797"/>
                  <a:pt x="1762" y="6148"/>
                  <a:pt x="1822" y="6426"/>
                </a:cubicBezTo>
                <a:cubicBezTo>
                  <a:pt x="1851" y="6565"/>
                  <a:pt x="2098" y="6588"/>
                  <a:pt x="3538" y="6588"/>
                </a:cubicBezTo>
                <a:lnTo>
                  <a:pt x="5220" y="6588"/>
                </a:lnTo>
                <a:lnTo>
                  <a:pt x="5220" y="5005"/>
                </a:lnTo>
                <a:lnTo>
                  <a:pt x="5220" y="3422"/>
                </a:lnTo>
                <a:close/>
                <a:moveTo>
                  <a:pt x="0" y="3456"/>
                </a:moveTo>
                <a:lnTo>
                  <a:pt x="0" y="6318"/>
                </a:lnTo>
                <a:lnTo>
                  <a:pt x="0" y="9180"/>
                </a:lnTo>
                <a:lnTo>
                  <a:pt x="667" y="9180"/>
                </a:lnTo>
                <a:lnTo>
                  <a:pt x="1335" y="9180"/>
                </a:lnTo>
                <a:lnTo>
                  <a:pt x="1299" y="6723"/>
                </a:lnTo>
                <a:cubicBezTo>
                  <a:pt x="1280" y="5372"/>
                  <a:pt x="1262" y="4084"/>
                  <a:pt x="1262" y="3861"/>
                </a:cubicBezTo>
                <a:lnTo>
                  <a:pt x="1260" y="3456"/>
                </a:lnTo>
                <a:lnTo>
                  <a:pt x="630" y="3456"/>
                </a:lnTo>
                <a:lnTo>
                  <a:pt x="0" y="3456"/>
                </a:lnTo>
                <a:close/>
                <a:moveTo>
                  <a:pt x="8220" y="3564"/>
                </a:moveTo>
                <a:lnTo>
                  <a:pt x="8220" y="4536"/>
                </a:lnTo>
                <a:lnTo>
                  <a:pt x="8220" y="5509"/>
                </a:lnTo>
                <a:lnTo>
                  <a:pt x="9180" y="5509"/>
                </a:lnTo>
                <a:lnTo>
                  <a:pt x="10140" y="5509"/>
                </a:lnTo>
                <a:lnTo>
                  <a:pt x="10140" y="4536"/>
                </a:lnTo>
                <a:lnTo>
                  <a:pt x="10140" y="3564"/>
                </a:lnTo>
                <a:lnTo>
                  <a:pt x="9180" y="3564"/>
                </a:lnTo>
                <a:lnTo>
                  <a:pt x="8220" y="3564"/>
                </a:lnTo>
                <a:close/>
                <a:moveTo>
                  <a:pt x="1620" y="7128"/>
                </a:moveTo>
                <a:lnTo>
                  <a:pt x="1620" y="8261"/>
                </a:lnTo>
                <a:lnTo>
                  <a:pt x="1620" y="9396"/>
                </a:lnTo>
                <a:lnTo>
                  <a:pt x="3210" y="9396"/>
                </a:lnTo>
                <a:lnTo>
                  <a:pt x="4800" y="9396"/>
                </a:lnTo>
                <a:lnTo>
                  <a:pt x="4800" y="8261"/>
                </a:lnTo>
                <a:lnTo>
                  <a:pt x="4800" y="7128"/>
                </a:lnTo>
                <a:lnTo>
                  <a:pt x="3210" y="7128"/>
                </a:lnTo>
                <a:lnTo>
                  <a:pt x="1620" y="7128"/>
                </a:lnTo>
                <a:close/>
                <a:moveTo>
                  <a:pt x="5826" y="7205"/>
                </a:moveTo>
                <a:lnTo>
                  <a:pt x="5618" y="7518"/>
                </a:lnTo>
                <a:cubicBezTo>
                  <a:pt x="5370" y="7889"/>
                  <a:pt x="5361" y="7957"/>
                  <a:pt x="5526" y="8274"/>
                </a:cubicBezTo>
                <a:lnTo>
                  <a:pt x="5653" y="8515"/>
                </a:lnTo>
                <a:lnTo>
                  <a:pt x="5526" y="8658"/>
                </a:lnTo>
                <a:cubicBezTo>
                  <a:pt x="5377" y="8826"/>
                  <a:pt x="5366" y="8995"/>
                  <a:pt x="5490" y="9180"/>
                </a:cubicBezTo>
                <a:cubicBezTo>
                  <a:pt x="5620" y="9374"/>
                  <a:pt x="5601" y="9604"/>
                  <a:pt x="5445" y="9721"/>
                </a:cubicBezTo>
                <a:cubicBezTo>
                  <a:pt x="5337" y="9802"/>
                  <a:pt x="5367" y="9817"/>
                  <a:pt x="5594" y="9804"/>
                </a:cubicBezTo>
                <a:cubicBezTo>
                  <a:pt x="5750" y="9795"/>
                  <a:pt x="5896" y="9822"/>
                  <a:pt x="5919" y="9862"/>
                </a:cubicBezTo>
                <a:cubicBezTo>
                  <a:pt x="6006" y="10020"/>
                  <a:pt x="6060" y="9924"/>
                  <a:pt x="6026" y="9675"/>
                </a:cubicBezTo>
                <a:cubicBezTo>
                  <a:pt x="5969" y="9268"/>
                  <a:pt x="6178" y="9115"/>
                  <a:pt x="6387" y="9410"/>
                </a:cubicBezTo>
                <a:cubicBezTo>
                  <a:pt x="6534" y="9618"/>
                  <a:pt x="6554" y="9623"/>
                  <a:pt x="6653" y="9462"/>
                </a:cubicBezTo>
                <a:cubicBezTo>
                  <a:pt x="6711" y="9366"/>
                  <a:pt x="6788" y="9288"/>
                  <a:pt x="6823" y="9288"/>
                </a:cubicBezTo>
                <a:cubicBezTo>
                  <a:pt x="6857" y="9288"/>
                  <a:pt x="6920" y="9212"/>
                  <a:pt x="6963" y="9119"/>
                </a:cubicBezTo>
                <a:cubicBezTo>
                  <a:pt x="7029" y="8975"/>
                  <a:pt x="7016" y="8912"/>
                  <a:pt x="6871" y="8703"/>
                </a:cubicBezTo>
                <a:lnTo>
                  <a:pt x="6700" y="8458"/>
                </a:lnTo>
                <a:lnTo>
                  <a:pt x="6890" y="8204"/>
                </a:lnTo>
                <a:cubicBezTo>
                  <a:pt x="7114" y="7905"/>
                  <a:pt x="7119" y="7872"/>
                  <a:pt x="6955" y="7689"/>
                </a:cubicBezTo>
                <a:cubicBezTo>
                  <a:pt x="6858" y="7579"/>
                  <a:pt x="6811" y="7576"/>
                  <a:pt x="6743" y="7678"/>
                </a:cubicBezTo>
                <a:cubicBezTo>
                  <a:pt x="6676" y="7778"/>
                  <a:pt x="6621" y="7779"/>
                  <a:pt x="6501" y="7681"/>
                </a:cubicBezTo>
                <a:cubicBezTo>
                  <a:pt x="6382" y="7583"/>
                  <a:pt x="6326" y="7583"/>
                  <a:pt x="6261" y="7681"/>
                </a:cubicBezTo>
                <a:cubicBezTo>
                  <a:pt x="6193" y="7783"/>
                  <a:pt x="6141" y="7748"/>
                  <a:pt x="6001" y="7507"/>
                </a:cubicBezTo>
                <a:lnTo>
                  <a:pt x="5826" y="7205"/>
                </a:lnTo>
                <a:close/>
                <a:moveTo>
                  <a:pt x="10020" y="7987"/>
                </a:moveTo>
                <a:lnTo>
                  <a:pt x="8805" y="8016"/>
                </a:lnTo>
                <a:lnTo>
                  <a:pt x="7592" y="8046"/>
                </a:lnTo>
                <a:lnTo>
                  <a:pt x="7545" y="8586"/>
                </a:lnTo>
                <a:cubicBezTo>
                  <a:pt x="7519" y="8883"/>
                  <a:pt x="7490" y="9454"/>
                  <a:pt x="7480" y="9855"/>
                </a:cubicBezTo>
                <a:cubicBezTo>
                  <a:pt x="7465" y="10425"/>
                  <a:pt x="7433" y="10637"/>
                  <a:pt x="7331" y="10834"/>
                </a:cubicBezTo>
                <a:cubicBezTo>
                  <a:pt x="7163" y="11156"/>
                  <a:pt x="7166" y="11276"/>
                  <a:pt x="7350" y="11493"/>
                </a:cubicBezTo>
                <a:lnTo>
                  <a:pt x="7500" y="11668"/>
                </a:lnTo>
                <a:lnTo>
                  <a:pt x="7500" y="13556"/>
                </a:lnTo>
                <a:lnTo>
                  <a:pt x="7500" y="15443"/>
                </a:lnTo>
                <a:lnTo>
                  <a:pt x="8820" y="15443"/>
                </a:lnTo>
                <a:lnTo>
                  <a:pt x="10140" y="15443"/>
                </a:lnTo>
                <a:lnTo>
                  <a:pt x="10140" y="13662"/>
                </a:lnTo>
                <a:lnTo>
                  <a:pt x="10140" y="11881"/>
                </a:lnTo>
                <a:lnTo>
                  <a:pt x="9454" y="11881"/>
                </a:lnTo>
                <a:cubicBezTo>
                  <a:pt x="9058" y="11881"/>
                  <a:pt x="8752" y="11834"/>
                  <a:pt x="8730" y="11771"/>
                </a:cubicBezTo>
                <a:cubicBezTo>
                  <a:pt x="8665" y="11583"/>
                  <a:pt x="8730" y="11565"/>
                  <a:pt x="9915" y="11457"/>
                </a:cubicBezTo>
                <a:cubicBezTo>
                  <a:pt x="10010" y="11449"/>
                  <a:pt x="10020" y="11290"/>
                  <a:pt x="10020" y="9718"/>
                </a:cubicBezTo>
                <a:lnTo>
                  <a:pt x="10020" y="7987"/>
                </a:lnTo>
                <a:close/>
                <a:moveTo>
                  <a:pt x="13375" y="9518"/>
                </a:moveTo>
                <a:cubicBezTo>
                  <a:pt x="13354" y="9516"/>
                  <a:pt x="13330" y="9522"/>
                  <a:pt x="13309" y="9538"/>
                </a:cubicBezTo>
                <a:cubicBezTo>
                  <a:pt x="13261" y="9572"/>
                  <a:pt x="13276" y="9599"/>
                  <a:pt x="13345" y="9604"/>
                </a:cubicBezTo>
                <a:cubicBezTo>
                  <a:pt x="13409" y="9608"/>
                  <a:pt x="13444" y="9583"/>
                  <a:pt x="13424" y="9547"/>
                </a:cubicBezTo>
                <a:cubicBezTo>
                  <a:pt x="13414" y="9529"/>
                  <a:pt x="13396" y="9519"/>
                  <a:pt x="13375" y="9518"/>
                </a:cubicBezTo>
                <a:close/>
                <a:moveTo>
                  <a:pt x="12769" y="9613"/>
                </a:moveTo>
                <a:cubicBezTo>
                  <a:pt x="12657" y="9614"/>
                  <a:pt x="12648" y="9637"/>
                  <a:pt x="12720" y="9721"/>
                </a:cubicBezTo>
                <a:cubicBezTo>
                  <a:pt x="12832" y="9851"/>
                  <a:pt x="12825" y="9851"/>
                  <a:pt x="12870" y="9721"/>
                </a:cubicBezTo>
                <a:cubicBezTo>
                  <a:pt x="12891" y="9661"/>
                  <a:pt x="12846" y="9612"/>
                  <a:pt x="12769" y="9613"/>
                </a:cubicBezTo>
                <a:close/>
                <a:moveTo>
                  <a:pt x="11880" y="9732"/>
                </a:moveTo>
                <a:cubicBezTo>
                  <a:pt x="11810" y="9732"/>
                  <a:pt x="11739" y="9738"/>
                  <a:pt x="11685" y="9750"/>
                </a:cubicBezTo>
                <a:cubicBezTo>
                  <a:pt x="11578" y="9774"/>
                  <a:pt x="11666" y="9793"/>
                  <a:pt x="11880" y="9793"/>
                </a:cubicBezTo>
                <a:cubicBezTo>
                  <a:pt x="12095" y="9793"/>
                  <a:pt x="12183" y="9774"/>
                  <a:pt x="12075" y="9750"/>
                </a:cubicBezTo>
                <a:cubicBezTo>
                  <a:pt x="12022" y="9738"/>
                  <a:pt x="11951" y="9732"/>
                  <a:pt x="11880" y="9732"/>
                </a:cubicBezTo>
                <a:close/>
                <a:moveTo>
                  <a:pt x="11035" y="9733"/>
                </a:moveTo>
                <a:cubicBezTo>
                  <a:pt x="11014" y="9732"/>
                  <a:pt x="10990" y="9739"/>
                  <a:pt x="10968" y="9755"/>
                </a:cubicBezTo>
                <a:cubicBezTo>
                  <a:pt x="10921" y="9789"/>
                  <a:pt x="10935" y="9814"/>
                  <a:pt x="11005" y="9819"/>
                </a:cubicBezTo>
                <a:cubicBezTo>
                  <a:pt x="11069" y="9824"/>
                  <a:pt x="11104" y="9798"/>
                  <a:pt x="11084" y="9762"/>
                </a:cubicBezTo>
                <a:cubicBezTo>
                  <a:pt x="11074" y="9744"/>
                  <a:pt x="11056" y="9735"/>
                  <a:pt x="11035" y="9733"/>
                </a:cubicBezTo>
                <a:close/>
                <a:moveTo>
                  <a:pt x="4740" y="9902"/>
                </a:moveTo>
                <a:lnTo>
                  <a:pt x="3885" y="9973"/>
                </a:lnTo>
                <a:cubicBezTo>
                  <a:pt x="3415" y="10012"/>
                  <a:pt x="2348" y="10044"/>
                  <a:pt x="1515" y="10044"/>
                </a:cubicBezTo>
                <a:lnTo>
                  <a:pt x="0" y="10044"/>
                </a:lnTo>
                <a:lnTo>
                  <a:pt x="0" y="10477"/>
                </a:lnTo>
                <a:lnTo>
                  <a:pt x="0" y="10908"/>
                </a:lnTo>
                <a:lnTo>
                  <a:pt x="2370" y="10908"/>
                </a:lnTo>
                <a:lnTo>
                  <a:pt x="4740" y="10908"/>
                </a:lnTo>
                <a:lnTo>
                  <a:pt x="4740" y="10406"/>
                </a:lnTo>
                <a:lnTo>
                  <a:pt x="4740" y="9902"/>
                </a:lnTo>
                <a:close/>
                <a:moveTo>
                  <a:pt x="0" y="11771"/>
                </a:moveTo>
                <a:lnTo>
                  <a:pt x="0" y="13548"/>
                </a:lnTo>
                <a:lnTo>
                  <a:pt x="0" y="15325"/>
                </a:lnTo>
                <a:lnTo>
                  <a:pt x="315" y="15359"/>
                </a:lnTo>
                <a:cubicBezTo>
                  <a:pt x="1063" y="15440"/>
                  <a:pt x="1318" y="15443"/>
                  <a:pt x="1785" y="15379"/>
                </a:cubicBezTo>
                <a:lnTo>
                  <a:pt x="2280" y="15311"/>
                </a:lnTo>
                <a:lnTo>
                  <a:pt x="2280" y="13542"/>
                </a:lnTo>
                <a:lnTo>
                  <a:pt x="2280" y="11771"/>
                </a:lnTo>
                <a:lnTo>
                  <a:pt x="1140" y="11771"/>
                </a:lnTo>
                <a:lnTo>
                  <a:pt x="0" y="11771"/>
                </a:lnTo>
                <a:close/>
                <a:moveTo>
                  <a:pt x="6263" y="12146"/>
                </a:moveTo>
                <a:cubicBezTo>
                  <a:pt x="5765" y="12113"/>
                  <a:pt x="5455" y="12832"/>
                  <a:pt x="5760" y="13530"/>
                </a:cubicBezTo>
                <a:cubicBezTo>
                  <a:pt x="5826" y="13681"/>
                  <a:pt x="5880" y="13876"/>
                  <a:pt x="5880" y="13964"/>
                </a:cubicBezTo>
                <a:cubicBezTo>
                  <a:pt x="5880" y="14052"/>
                  <a:pt x="5920" y="14153"/>
                  <a:pt x="5969" y="14187"/>
                </a:cubicBezTo>
                <a:cubicBezTo>
                  <a:pt x="6020" y="14222"/>
                  <a:pt x="6042" y="14319"/>
                  <a:pt x="6022" y="14413"/>
                </a:cubicBezTo>
                <a:cubicBezTo>
                  <a:pt x="5994" y="14547"/>
                  <a:pt x="6037" y="14580"/>
                  <a:pt x="6240" y="14580"/>
                </a:cubicBezTo>
                <a:cubicBezTo>
                  <a:pt x="6443" y="14580"/>
                  <a:pt x="6486" y="14547"/>
                  <a:pt x="6458" y="14413"/>
                </a:cubicBezTo>
                <a:cubicBezTo>
                  <a:pt x="6437" y="14319"/>
                  <a:pt x="6460" y="14222"/>
                  <a:pt x="6511" y="14187"/>
                </a:cubicBezTo>
                <a:cubicBezTo>
                  <a:pt x="6560" y="14153"/>
                  <a:pt x="6600" y="14052"/>
                  <a:pt x="6600" y="13964"/>
                </a:cubicBezTo>
                <a:cubicBezTo>
                  <a:pt x="6600" y="13876"/>
                  <a:pt x="6654" y="13681"/>
                  <a:pt x="6720" y="13530"/>
                </a:cubicBezTo>
                <a:cubicBezTo>
                  <a:pt x="6954" y="12994"/>
                  <a:pt x="6847" y="12381"/>
                  <a:pt x="6488" y="12207"/>
                </a:cubicBezTo>
                <a:cubicBezTo>
                  <a:pt x="6410" y="12170"/>
                  <a:pt x="6335" y="12150"/>
                  <a:pt x="6263" y="12146"/>
                </a:cubicBezTo>
                <a:close/>
                <a:moveTo>
                  <a:pt x="6090" y="16091"/>
                </a:moveTo>
                <a:cubicBezTo>
                  <a:pt x="5590" y="16091"/>
                  <a:pt x="5519" y="16115"/>
                  <a:pt x="5513" y="16281"/>
                </a:cubicBezTo>
                <a:cubicBezTo>
                  <a:pt x="5510" y="16385"/>
                  <a:pt x="5497" y="16628"/>
                  <a:pt x="5484" y="16821"/>
                </a:cubicBezTo>
                <a:lnTo>
                  <a:pt x="5461" y="17172"/>
                </a:lnTo>
                <a:lnTo>
                  <a:pt x="6061" y="17172"/>
                </a:lnTo>
                <a:lnTo>
                  <a:pt x="6660" y="17172"/>
                </a:lnTo>
                <a:lnTo>
                  <a:pt x="6660" y="16632"/>
                </a:lnTo>
                <a:lnTo>
                  <a:pt x="6660" y="16091"/>
                </a:lnTo>
                <a:lnTo>
                  <a:pt x="6090" y="16091"/>
                </a:lnTo>
                <a:close/>
                <a:moveTo>
                  <a:pt x="7440" y="16091"/>
                </a:moveTo>
                <a:lnTo>
                  <a:pt x="7440" y="16626"/>
                </a:lnTo>
                <a:lnTo>
                  <a:pt x="7440" y="17158"/>
                </a:lnTo>
                <a:lnTo>
                  <a:pt x="7665" y="17192"/>
                </a:lnTo>
                <a:cubicBezTo>
                  <a:pt x="7789" y="17211"/>
                  <a:pt x="7984" y="17219"/>
                  <a:pt x="8100" y="17211"/>
                </a:cubicBezTo>
                <a:cubicBezTo>
                  <a:pt x="8215" y="17202"/>
                  <a:pt x="8411" y="17191"/>
                  <a:pt x="8535" y="17185"/>
                </a:cubicBezTo>
                <a:lnTo>
                  <a:pt x="8760" y="17172"/>
                </a:lnTo>
                <a:lnTo>
                  <a:pt x="8760" y="16632"/>
                </a:lnTo>
                <a:lnTo>
                  <a:pt x="8760" y="16091"/>
                </a:lnTo>
                <a:lnTo>
                  <a:pt x="8100" y="16091"/>
                </a:lnTo>
                <a:lnTo>
                  <a:pt x="7440" y="16091"/>
                </a:lnTo>
                <a:close/>
                <a:moveTo>
                  <a:pt x="9570" y="16091"/>
                </a:moveTo>
                <a:cubicBezTo>
                  <a:pt x="9434" y="16091"/>
                  <a:pt x="9424" y="16119"/>
                  <a:pt x="9480" y="16309"/>
                </a:cubicBezTo>
                <a:cubicBezTo>
                  <a:pt x="9516" y="16427"/>
                  <a:pt x="9556" y="16524"/>
                  <a:pt x="9570" y="16524"/>
                </a:cubicBezTo>
                <a:cubicBezTo>
                  <a:pt x="9584" y="16524"/>
                  <a:pt x="9625" y="16427"/>
                  <a:pt x="9660" y="16309"/>
                </a:cubicBezTo>
                <a:cubicBezTo>
                  <a:pt x="9716" y="16119"/>
                  <a:pt x="9706" y="16091"/>
                  <a:pt x="9570" y="16091"/>
                </a:cubicBezTo>
                <a:close/>
                <a:moveTo>
                  <a:pt x="9867" y="16695"/>
                </a:moveTo>
                <a:cubicBezTo>
                  <a:pt x="9803" y="16690"/>
                  <a:pt x="9762" y="16816"/>
                  <a:pt x="9810" y="16957"/>
                </a:cubicBezTo>
                <a:cubicBezTo>
                  <a:pt x="9856" y="17090"/>
                  <a:pt x="9942" y="17096"/>
                  <a:pt x="9986" y="16969"/>
                </a:cubicBezTo>
                <a:cubicBezTo>
                  <a:pt x="10004" y="16916"/>
                  <a:pt x="9981" y="16816"/>
                  <a:pt x="9934" y="16747"/>
                </a:cubicBezTo>
                <a:cubicBezTo>
                  <a:pt x="9911" y="16712"/>
                  <a:pt x="9888" y="16697"/>
                  <a:pt x="9867" y="1669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1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Shape 618"/>
          <p:cNvSpPr/>
          <p:nvPr/>
        </p:nvSpPr>
        <p:spPr>
          <a:xfrm>
            <a:off x="1502417" y="3585026"/>
            <a:ext cx="19446912" cy="814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Baixo custo total da propriedade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Traz resultados rápidos e práticos 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Simplifica o processo de integração 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Ferramenta madura no uso com processos de EDI, EAI, Suplay-Chain, e ETL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Pode ser executado em ambientes de baixa capacidade de processamento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Disponibiliza subsistema para registro de log de eventos, aberto para toda aplicação cliente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Subsistema de logs permite acionamento de processos na ocorrência de eventos de interesse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API de usuário permite criar novos serviços de consumo de filas, gestão e monitoração de processos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Inclui conectores de extração e carga de dados do Adabas para Oracle, PostegreSQL, SQL Server e outros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Inclui ferramentas para operação e modo "linha de comando"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Logs e controles armazenados em Banco de Dados relacional (mais importantes do mercado)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Simplicidade e facilidade de instalação e operação.</a:t>
            </a:r>
          </a:p>
        </p:txBody>
      </p:sp>
      <p:grpSp>
        <p:nvGrpSpPr>
          <p:cNvPr id="638" name="Group 638"/>
          <p:cNvGrpSpPr/>
          <p:nvPr/>
        </p:nvGrpSpPr>
        <p:grpSpPr>
          <a:xfrm>
            <a:off x="11480377" y="2231576"/>
            <a:ext cx="12218902" cy="11036846"/>
            <a:chOff x="10279864" y="-582985"/>
            <a:chExt cx="12218901" cy="11036844"/>
          </a:xfrm>
        </p:grpSpPr>
        <p:pic>
          <p:nvPicPr>
            <p:cNvPr id="619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899534" y="8800113"/>
              <a:ext cx="1467677" cy="14676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0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658783" y="1307985"/>
              <a:ext cx="698895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1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4185397" y="-582986"/>
              <a:ext cx="1473828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2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249268" y="-195520"/>
              <a:ext cx="698895" cy="6988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3" name="pasted-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9301426" y="3604211"/>
              <a:ext cx="698894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4" name="pasted-image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279864" y="126319"/>
              <a:ext cx="1048341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5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8809628" y="1915868"/>
              <a:ext cx="698895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6" name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0425488" y="2590908"/>
              <a:ext cx="1048341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7" name="pasted-image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1317836" y="6913231"/>
              <a:ext cx="1048341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8" name="pasted-image.pd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9297998" y="125578"/>
              <a:ext cx="1473828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9" name="pasted-image.pdf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7109202" y="2261967"/>
              <a:ext cx="1048341" cy="1048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0" name="pasted-image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21412404" y="895522"/>
              <a:ext cx="698895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1" name="pasted-image.pd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21024938" y="3995457"/>
              <a:ext cx="1473828" cy="1473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2" name="pasted-image.pdf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9961166" y="5825492"/>
              <a:ext cx="1473827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3" name="pasted-image.pdf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6896458" y="-582986"/>
              <a:ext cx="1473828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4" name="pasted-image.pdf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20771680" y="9405518"/>
              <a:ext cx="1048342" cy="1048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5" name="pasted-image.pdf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13073867" y="895522"/>
              <a:ext cx="698894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6" name="pasted-image.pdf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18681878" y="7558890"/>
              <a:ext cx="954397" cy="9543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7" name="pasted-image.pdf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15518423" y="1133261"/>
              <a:ext cx="1048341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39" name="Shape 639"/>
          <p:cNvSpPr/>
          <p:nvPr/>
        </p:nvSpPr>
        <p:spPr>
          <a:xfrm>
            <a:off x="430132" y="400200"/>
            <a:ext cx="11566662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Características da Solução Q-Ware ESB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fill="hold" tmFilter="0, 0; .2, .5; .8, .5; 1, 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6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4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Shape 645"/>
          <p:cNvSpPr/>
          <p:nvPr/>
        </p:nvSpPr>
        <p:spPr>
          <a:xfrm>
            <a:off x="430132" y="400200"/>
            <a:ext cx="1012054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Q-Ware para o Ministério da Saúde</a:t>
            </a:r>
          </a:p>
        </p:txBody>
      </p:sp>
      <p:sp>
        <p:nvSpPr>
          <p:cNvPr id="646" name="Shape 646"/>
          <p:cNvSpPr/>
          <p:nvPr/>
        </p:nvSpPr>
        <p:spPr>
          <a:xfrm>
            <a:off x="12914425" y="4268212"/>
            <a:ext cx="10576094" cy="637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Usada</a:t>
            </a:r>
            <a:r>
              <a:rPr dirty="0"/>
              <a:t> a API do Q-Ware no </a:t>
            </a:r>
            <a:r>
              <a:rPr dirty="0" err="1"/>
              <a:t>SisNet</a:t>
            </a:r>
            <a:r>
              <a:rPr dirty="0"/>
              <a:t>/</a:t>
            </a:r>
            <a:r>
              <a:rPr dirty="0" err="1"/>
              <a:t>Datasus</a:t>
            </a:r>
            <a:r>
              <a:rPr dirty="0"/>
              <a:t> </a:t>
            </a:r>
            <a:r>
              <a:rPr dirty="0" err="1"/>
              <a:t>responsável</a:t>
            </a:r>
            <a:r>
              <a:rPr dirty="0"/>
              <a:t> </a:t>
            </a:r>
            <a:r>
              <a:rPr dirty="0" err="1"/>
              <a:t>pela</a:t>
            </a:r>
            <a:r>
              <a:rPr dirty="0"/>
              <a:t> </a:t>
            </a:r>
            <a:r>
              <a:rPr dirty="0" err="1"/>
              <a:t>replicação</a:t>
            </a:r>
            <a:r>
              <a:rPr dirty="0"/>
              <a:t> das bases de + 89 </a:t>
            </a:r>
            <a:r>
              <a:rPr dirty="0" err="1"/>
              <a:t>sistemas</a:t>
            </a:r>
            <a:r>
              <a:rPr dirty="0"/>
              <a:t> das </a:t>
            </a:r>
            <a:r>
              <a:rPr dirty="0" err="1"/>
              <a:t>mais</a:t>
            </a:r>
            <a:r>
              <a:rPr dirty="0"/>
              <a:t> de 10.000 </a:t>
            </a:r>
            <a:r>
              <a:rPr dirty="0" err="1"/>
              <a:t>unidades</a:t>
            </a:r>
            <a:r>
              <a:rPr dirty="0"/>
              <a:t> de </a:t>
            </a:r>
            <a:r>
              <a:rPr dirty="0" err="1"/>
              <a:t>saúde</a:t>
            </a:r>
            <a:r>
              <a:rPr dirty="0"/>
              <a:t> </a:t>
            </a:r>
            <a:r>
              <a:rPr dirty="0" err="1"/>
              <a:t>espalhadas</a:t>
            </a:r>
            <a:r>
              <a:rPr dirty="0"/>
              <a:t> </a:t>
            </a:r>
            <a:r>
              <a:rPr dirty="0" err="1"/>
              <a:t>pelos</a:t>
            </a:r>
            <a:r>
              <a:rPr dirty="0"/>
              <a:t> </a:t>
            </a:r>
            <a:r>
              <a:rPr dirty="0" err="1"/>
              <a:t>municípios</a:t>
            </a:r>
            <a:r>
              <a:rPr dirty="0"/>
              <a:t> e </a:t>
            </a:r>
            <a:r>
              <a:rPr dirty="0" err="1"/>
              <a:t>estados</a:t>
            </a:r>
            <a:endParaRPr dirty="0"/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Api</a:t>
            </a:r>
            <a:r>
              <a:rPr dirty="0"/>
              <a:t> do Q-Ware </a:t>
            </a:r>
            <a:r>
              <a:rPr dirty="0" err="1"/>
              <a:t>usada</a:t>
            </a:r>
            <a:r>
              <a:rPr dirty="0"/>
              <a:t> para </a:t>
            </a:r>
            <a:r>
              <a:rPr dirty="0" err="1"/>
              <a:t>criptografia</a:t>
            </a:r>
            <a:r>
              <a:rPr dirty="0"/>
              <a:t>, </a:t>
            </a:r>
            <a:r>
              <a:rPr dirty="0" err="1"/>
              <a:t>transporte</a:t>
            </a:r>
            <a:r>
              <a:rPr dirty="0"/>
              <a:t>, e </a:t>
            </a:r>
            <a:r>
              <a:rPr dirty="0" err="1"/>
              <a:t>carga</a:t>
            </a:r>
            <a:r>
              <a:rPr dirty="0"/>
              <a:t> no </a:t>
            </a:r>
            <a:r>
              <a:rPr dirty="0" err="1"/>
              <a:t>barramento</a:t>
            </a:r>
            <a:r>
              <a:rPr dirty="0"/>
              <a:t> do </a:t>
            </a:r>
            <a:r>
              <a:rPr dirty="0" err="1"/>
              <a:t>Cartão</a:t>
            </a:r>
            <a:r>
              <a:rPr dirty="0"/>
              <a:t> </a:t>
            </a:r>
            <a:r>
              <a:rPr dirty="0" err="1"/>
              <a:t>Nacional</a:t>
            </a:r>
            <a:r>
              <a:rPr dirty="0"/>
              <a:t> de </a:t>
            </a:r>
            <a:r>
              <a:rPr dirty="0" err="1"/>
              <a:t>Saúde</a:t>
            </a:r>
            <a:endParaRPr dirty="0"/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Q-Ware Cloud File Publisher </a:t>
            </a:r>
            <a:r>
              <a:rPr dirty="0" err="1"/>
              <a:t>usado</a:t>
            </a:r>
            <a:r>
              <a:rPr dirty="0"/>
              <a:t> </a:t>
            </a:r>
            <a:r>
              <a:rPr dirty="0" err="1"/>
              <a:t>por</a:t>
            </a:r>
            <a:r>
              <a:rPr dirty="0"/>
              <a:t> </a:t>
            </a:r>
            <a:r>
              <a:rPr dirty="0" err="1"/>
              <a:t>várias</a:t>
            </a:r>
            <a:r>
              <a:rPr dirty="0"/>
              <a:t> </a:t>
            </a:r>
            <a:r>
              <a:rPr dirty="0" err="1" smtClean="0"/>
              <a:t>aplicaç</a:t>
            </a:r>
            <a:r>
              <a:rPr lang="pt-BR" dirty="0" err="1" smtClean="0"/>
              <a:t>ões</a:t>
            </a:r>
            <a:r>
              <a:rPr dirty="0" smtClean="0"/>
              <a:t> </a:t>
            </a:r>
            <a:r>
              <a:rPr dirty="0"/>
              <a:t>do </a:t>
            </a:r>
            <a:r>
              <a:rPr dirty="0" err="1"/>
              <a:t>Datasus</a:t>
            </a:r>
            <a:r>
              <a:rPr dirty="0"/>
              <a:t> para </a:t>
            </a:r>
            <a:r>
              <a:rPr dirty="0" err="1"/>
              <a:t>troca</a:t>
            </a:r>
            <a:r>
              <a:rPr dirty="0"/>
              <a:t> e </a:t>
            </a:r>
            <a:r>
              <a:rPr dirty="0" err="1"/>
              <a:t>publicação</a:t>
            </a:r>
            <a:r>
              <a:rPr dirty="0"/>
              <a:t> de bases de dados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Envio</a:t>
            </a:r>
            <a:r>
              <a:rPr dirty="0"/>
              <a:t> de bases de dados dos </a:t>
            </a:r>
            <a:r>
              <a:rPr dirty="0" err="1"/>
              <a:t>planos</a:t>
            </a:r>
            <a:r>
              <a:rPr dirty="0"/>
              <a:t> de </a:t>
            </a:r>
            <a:r>
              <a:rPr dirty="0" err="1"/>
              <a:t>saúde</a:t>
            </a:r>
            <a:r>
              <a:rPr dirty="0"/>
              <a:t> para a ANS</a:t>
            </a:r>
          </a:p>
        </p:txBody>
      </p:sp>
      <p:pic>
        <p:nvPicPr>
          <p:cNvPr id="64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4859" y="6593219"/>
            <a:ext cx="7729510" cy="17267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Nuvem.png"/>
          <p:cNvPicPr>
            <a:picLocks noChangeAspect="1"/>
          </p:cNvPicPr>
          <p:nvPr/>
        </p:nvPicPr>
        <p:blipFill>
          <a:blip r:embed="rId2">
            <a:alphaModFix amt="69113"/>
            <a:extLst/>
          </a:blip>
          <a:stretch>
            <a:fillRect/>
          </a:stretch>
        </p:blipFill>
        <p:spPr>
          <a:xfrm>
            <a:off x="3666198" y="2123611"/>
            <a:ext cx="17741901" cy="10795001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Shape 650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5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Shape 653"/>
          <p:cNvSpPr/>
          <p:nvPr/>
        </p:nvSpPr>
        <p:spPr>
          <a:xfrm>
            <a:off x="430132" y="400200"/>
            <a:ext cx="1012054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Q-Ware para o Ministério da Saúde</a:t>
            </a:r>
          </a:p>
        </p:txBody>
      </p:sp>
      <p:pic>
        <p:nvPicPr>
          <p:cNvPr id="654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75871" y="200092"/>
            <a:ext cx="5842098" cy="13050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7" name="Group 657"/>
          <p:cNvGrpSpPr/>
          <p:nvPr/>
        </p:nvGrpSpPr>
        <p:grpSpPr>
          <a:xfrm>
            <a:off x="21376303" y="2116145"/>
            <a:ext cx="2335269" cy="2346310"/>
            <a:chOff x="0" y="0"/>
            <a:chExt cx="2335268" cy="2346308"/>
          </a:xfrm>
        </p:grpSpPr>
        <p:pic>
          <p:nvPicPr>
            <p:cNvPr id="655" name="image64.ti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1039"/>
              <a:ext cx="2335269" cy="2335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6" name="Shape 656"/>
            <p:cNvSpPr/>
            <p:nvPr/>
          </p:nvSpPr>
          <p:spPr>
            <a:xfrm>
              <a:off x="46139" y="-1"/>
              <a:ext cx="2242809" cy="415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1800" i="1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t>Unidades de Saúde</a:t>
              </a:r>
            </a:p>
          </p:txBody>
        </p:sp>
      </p:grpSp>
      <p:grpSp>
        <p:nvGrpSpPr>
          <p:cNvPr id="660" name="Group 660"/>
          <p:cNvGrpSpPr/>
          <p:nvPr/>
        </p:nvGrpSpPr>
        <p:grpSpPr>
          <a:xfrm>
            <a:off x="2291655" y="1911950"/>
            <a:ext cx="2088311" cy="2290034"/>
            <a:chOff x="0" y="-121"/>
            <a:chExt cx="2088309" cy="2290033"/>
          </a:xfrm>
        </p:grpSpPr>
        <p:pic>
          <p:nvPicPr>
            <p:cNvPr id="658" name="image70.jpe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4224" t="3006" r="2305" b="2173"/>
            <a:stretch>
              <a:fillRect/>
            </a:stretch>
          </p:blipFill>
          <p:spPr>
            <a:xfrm>
              <a:off x="17903" y="-122"/>
              <a:ext cx="1574405" cy="1777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4" extrusionOk="0">
                  <a:moveTo>
                    <a:pt x="13128" y="6"/>
                  </a:moveTo>
                  <a:cubicBezTo>
                    <a:pt x="13044" y="-5"/>
                    <a:pt x="12966" y="0"/>
                    <a:pt x="12861" y="11"/>
                  </a:cubicBezTo>
                  <a:cubicBezTo>
                    <a:pt x="12620" y="36"/>
                    <a:pt x="12007" y="234"/>
                    <a:pt x="11500" y="455"/>
                  </a:cubicBezTo>
                  <a:cubicBezTo>
                    <a:pt x="9723" y="1230"/>
                    <a:pt x="7755" y="2005"/>
                    <a:pt x="7100" y="2183"/>
                  </a:cubicBezTo>
                  <a:cubicBezTo>
                    <a:pt x="5916" y="2505"/>
                    <a:pt x="6023" y="1675"/>
                    <a:pt x="5989" y="10293"/>
                  </a:cubicBezTo>
                  <a:cubicBezTo>
                    <a:pt x="5973" y="14433"/>
                    <a:pt x="5986" y="18045"/>
                    <a:pt x="6022" y="18317"/>
                  </a:cubicBezTo>
                  <a:cubicBezTo>
                    <a:pt x="6085" y="18807"/>
                    <a:pt x="6093" y="18812"/>
                    <a:pt x="6686" y="19066"/>
                  </a:cubicBezTo>
                  <a:cubicBezTo>
                    <a:pt x="7342" y="19347"/>
                    <a:pt x="7478" y="19309"/>
                    <a:pt x="7481" y="18818"/>
                  </a:cubicBezTo>
                  <a:cubicBezTo>
                    <a:pt x="7485" y="18338"/>
                    <a:pt x="7913" y="18209"/>
                    <a:pt x="8396" y="18541"/>
                  </a:cubicBezTo>
                  <a:cubicBezTo>
                    <a:pt x="8552" y="18650"/>
                    <a:pt x="8722" y="18713"/>
                    <a:pt x="8783" y="18680"/>
                  </a:cubicBezTo>
                  <a:cubicBezTo>
                    <a:pt x="8844" y="18647"/>
                    <a:pt x="9045" y="18743"/>
                    <a:pt x="9224" y="18899"/>
                  </a:cubicBezTo>
                  <a:cubicBezTo>
                    <a:pt x="9591" y="19221"/>
                    <a:pt x="9684" y="19824"/>
                    <a:pt x="9382" y="19925"/>
                  </a:cubicBezTo>
                  <a:cubicBezTo>
                    <a:pt x="9174" y="19996"/>
                    <a:pt x="9375" y="20243"/>
                    <a:pt x="9643" y="20245"/>
                  </a:cubicBezTo>
                  <a:cubicBezTo>
                    <a:pt x="9740" y="20245"/>
                    <a:pt x="10408" y="20505"/>
                    <a:pt x="11124" y="20818"/>
                  </a:cubicBezTo>
                  <a:cubicBezTo>
                    <a:pt x="12904" y="21595"/>
                    <a:pt x="13068" y="21586"/>
                    <a:pt x="14396" y="20613"/>
                  </a:cubicBezTo>
                  <a:cubicBezTo>
                    <a:pt x="14706" y="20386"/>
                    <a:pt x="15312" y="19949"/>
                    <a:pt x="15736" y="19644"/>
                  </a:cubicBezTo>
                  <a:cubicBezTo>
                    <a:pt x="16160" y="19338"/>
                    <a:pt x="16548" y="18982"/>
                    <a:pt x="16602" y="18856"/>
                  </a:cubicBezTo>
                  <a:cubicBezTo>
                    <a:pt x="16711" y="18605"/>
                    <a:pt x="16816" y="18572"/>
                    <a:pt x="16999" y="18732"/>
                  </a:cubicBezTo>
                  <a:cubicBezTo>
                    <a:pt x="17169" y="18881"/>
                    <a:pt x="17762" y="18748"/>
                    <a:pt x="17946" y="18517"/>
                  </a:cubicBezTo>
                  <a:cubicBezTo>
                    <a:pt x="18031" y="18412"/>
                    <a:pt x="18087" y="18206"/>
                    <a:pt x="18066" y="18059"/>
                  </a:cubicBezTo>
                  <a:cubicBezTo>
                    <a:pt x="18024" y="17769"/>
                    <a:pt x="18351" y="17491"/>
                    <a:pt x="18741" y="17491"/>
                  </a:cubicBezTo>
                  <a:cubicBezTo>
                    <a:pt x="18851" y="17491"/>
                    <a:pt x="19039" y="17431"/>
                    <a:pt x="19155" y="17357"/>
                  </a:cubicBezTo>
                  <a:cubicBezTo>
                    <a:pt x="19293" y="17268"/>
                    <a:pt x="19404" y="17249"/>
                    <a:pt x="19487" y="17310"/>
                  </a:cubicBezTo>
                  <a:cubicBezTo>
                    <a:pt x="19570" y="17370"/>
                    <a:pt x="19646" y="17363"/>
                    <a:pt x="19694" y="17295"/>
                  </a:cubicBezTo>
                  <a:cubicBezTo>
                    <a:pt x="19746" y="17221"/>
                    <a:pt x="19837" y="17236"/>
                    <a:pt x="20005" y="17333"/>
                  </a:cubicBezTo>
                  <a:cubicBezTo>
                    <a:pt x="20311" y="17509"/>
                    <a:pt x="20933" y="17484"/>
                    <a:pt x="21273" y="17286"/>
                  </a:cubicBezTo>
                  <a:lnTo>
                    <a:pt x="21540" y="17133"/>
                  </a:lnTo>
                  <a:lnTo>
                    <a:pt x="21567" y="12030"/>
                  </a:lnTo>
                  <a:lnTo>
                    <a:pt x="21600" y="6923"/>
                  </a:lnTo>
                  <a:lnTo>
                    <a:pt x="20968" y="6679"/>
                  </a:lnTo>
                  <a:cubicBezTo>
                    <a:pt x="20622" y="6545"/>
                    <a:pt x="20145" y="6357"/>
                    <a:pt x="19901" y="6259"/>
                  </a:cubicBezTo>
                  <a:cubicBezTo>
                    <a:pt x="17635" y="5357"/>
                    <a:pt x="17125" y="5212"/>
                    <a:pt x="16983" y="5414"/>
                  </a:cubicBezTo>
                  <a:cubicBezTo>
                    <a:pt x="16791" y="5686"/>
                    <a:pt x="16705" y="5260"/>
                    <a:pt x="16705" y="3958"/>
                  </a:cubicBezTo>
                  <a:lnTo>
                    <a:pt x="16705" y="2522"/>
                  </a:lnTo>
                  <a:lnTo>
                    <a:pt x="16248" y="2164"/>
                  </a:lnTo>
                  <a:cubicBezTo>
                    <a:pt x="15994" y="1967"/>
                    <a:pt x="15227" y="1395"/>
                    <a:pt x="14543" y="889"/>
                  </a:cubicBezTo>
                  <a:cubicBezTo>
                    <a:pt x="13644" y="225"/>
                    <a:pt x="13379" y="38"/>
                    <a:pt x="13128" y="6"/>
                  </a:cubicBezTo>
                  <a:close/>
                  <a:moveTo>
                    <a:pt x="2820" y="7562"/>
                  </a:moveTo>
                  <a:cubicBezTo>
                    <a:pt x="1548" y="7569"/>
                    <a:pt x="271" y="7601"/>
                    <a:pt x="136" y="7643"/>
                  </a:cubicBezTo>
                  <a:cubicBezTo>
                    <a:pt x="30" y="7676"/>
                    <a:pt x="0" y="8845"/>
                    <a:pt x="0" y="13056"/>
                  </a:cubicBezTo>
                  <a:cubicBezTo>
                    <a:pt x="0" y="18072"/>
                    <a:pt x="14" y="18437"/>
                    <a:pt x="191" y="18527"/>
                  </a:cubicBezTo>
                  <a:cubicBezTo>
                    <a:pt x="295" y="18581"/>
                    <a:pt x="443" y="18608"/>
                    <a:pt x="523" y="18584"/>
                  </a:cubicBezTo>
                  <a:cubicBezTo>
                    <a:pt x="602" y="18559"/>
                    <a:pt x="725" y="18532"/>
                    <a:pt x="800" y="18532"/>
                  </a:cubicBezTo>
                  <a:cubicBezTo>
                    <a:pt x="875" y="18532"/>
                    <a:pt x="998" y="18427"/>
                    <a:pt x="1067" y="18293"/>
                  </a:cubicBezTo>
                  <a:cubicBezTo>
                    <a:pt x="1137" y="18159"/>
                    <a:pt x="1241" y="18072"/>
                    <a:pt x="1296" y="18102"/>
                  </a:cubicBezTo>
                  <a:cubicBezTo>
                    <a:pt x="1351" y="18132"/>
                    <a:pt x="1426" y="18110"/>
                    <a:pt x="1465" y="18054"/>
                  </a:cubicBezTo>
                  <a:cubicBezTo>
                    <a:pt x="1515" y="17983"/>
                    <a:pt x="1586" y="17986"/>
                    <a:pt x="1693" y="18064"/>
                  </a:cubicBezTo>
                  <a:cubicBezTo>
                    <a:pt x="1845" y="18175"/>
                    <a:pt x="1858" y="18165"/>
                    <a:pt x="1884" y="17940"/>
                  </a:cubicBezTo>
                  <a:cubicBezTo>
                    <a:pt x="1906" y="17747"/>
                    <a:pt x="2271" y="17744"/>
                    <a:pt x="2341" y="17935"/>
                  </a:cubicBezTo>
                  <a:cubicBezTo>
                    <a:pt x="2568" y="18553"/>
                    <a:pt x="2519" y="18532"/>
                    <a:pt x="4007" y="18532"/>
                  </a:cubicBezTo>
                  <a:cubicBezTo>
                    <a:pt x="4928" y="18532"/>
                    <a:pt x="5422" y="18499"/>
                    <a:pt x="5510" y="18422"/>
                  </a:cubicBezTo>
                  <a:cubicBezTo>
                    <a:pt x="5608" y="18336"/>
                    <a:pt x="5641" y="16998"/>
                    <a:pt x="5641" y="12999"/>
                  </a:cubicBezTo>
                  <a:cubicBezTo>
                    <a:pt x="5641" y="8044"/>
                    <a:pt x="5633" y="7694"/>
                    <a:pt x="5456" y="7615"/>
                  </a:cubicBezTo>
                  <a:cubicBezTo>
                    <a:pt x="5363" y="7574"/>
                    <a:pt x="4092" y="7555"/>
                    <a:pt x="2820" y="756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59" name="Shape 659"/>
            <p:cNvSpPr/>
            <p:nvPr/>
          </p:nvSpPr>
          <p:spPr>
            <a:xfrm>
              <a:off x="0" y="1586638"/>
              <a:ext cx="2088310" cy="703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1800" i="1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t>Sec. Estaduais de Saúde</a:t>
              </a:r>
            </a:p>
          </p:txBody>
        </p:sp>
      </p:grpSp>
      <p:grpSp>
        <p:nvGrpSpPr>
          <p:cNvPr id="667" name="Group 667"/>
          <p:cNvGrpSpPr/>
          <p:nvPr/>
        </p:nvGrpSpPr>
        <p:grpSpPr>
          <a:xfrm>
            <a:off x="327244" y="7850150"/>
            <a:ext cx="2218435" cy="2418382"/>
            <a:chOff x="0" y="0"/>
            <a:chExt cx="2218434" cy="2418380"/>
          </a:xfrm>
        </p:grpSpPr>
        <p:grpSp>
          <p:nvGrpSpPr>
            <p:cNvPr id="665" name="Group 665"/>
            <p:cNvGrpSpPr/>
            <p:nvPr/>
          </p:nvGrpSpPr>
          <p:grpSpPr>
            <a:xfrm>
              <a:off x="662349" y="-1"/>
              <a:ext cx="1556086" cy="2000827"/>
              <a:chOff x="0" y="0"/>
              <a:chExt cx="1556085" cy="2000825"/>
            </a:xfrm>
          </p:grpSpPr>
          <p:pic>
            <p:nvPicPr>
              <p:cNvPr id="661" name="image20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1" y="258932"/>
                <a:ext cx="1127109" cy="17418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664" name="Group 664"/>
              <p:cNvGrpSpPr/>
              <p:nvPr/>
            </p:nvGrpSpPr>
            <p:grpSpPr>
              <a:xfrm>
                <a:off x="1100472" y="0"/>
                <a:ext cx="455614" cy="916042"/>
                <a:chOff x="0" y="0"/>
                <a:chExt cx="455612" cy="916041"/>
              </a:xfrm>
            </p:grpSpPr>
            <p:pic>
              <p:nvPicPr>
                <p:cNvPr id="662" name="image39.ti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3125" t="3320" r="1821" b="2869"/>
                <a:stretch>
                  <a:fillRect/>
                </a:stretch>
              </p:blipFill>
              <p:spPr>
                <a:xfrm>
                  <a:off x="0" y="466381"/>
                  <a:ext cx="455613" cy="4496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098" y="0"/>
                      </a:moveTo>
                      <a:cubicBezTo>
                        <a:pt x="10716" y="638"/>
                        <a:pt x="9075" y="1810"/>
                        <a:pt x="5946" y="4080"/>
                      </a:cubicBezTo>
                      <a:lnTo>
                        <a:pt x="0" y="8388"/>
                      </a:lnTo>
                      <a:cubicBezTo>
                        <a:pt x="148" y="8731"/>
                        <a:pt x="247" y="9208"/>
                        <a:pt x="452" y="9437"/>
                      </a:cubicBezTo>
                      <a:cubicBezTo>
                        <a:pt x="1527" y="10642"/>
                        <a:pt x="1527" y="10754"/>
                        <a:pt x="452" y="11172"/>
                      </a:cubicBezTo>
                      <a:cubicBezTo>
                        <a:pt x="266" y="11244"/>
                        <a:pt x="164" y="11521"/>
                        <a:pt x="38" y="11725"/>
                      </a:cubicBezTo>
                      <a:cubicBezTo>
                        <a:pt x="142" y="11896"/>
                        <a:pt x="246" y="12110"/>
                        <a:pt x="376" y="12220"/>
                      </a:cubicBezTo>
                      <a:cubicBezTo>
                        <a:pt x="1347" y="13037"/>
                        <a:pt x="1347" y="13231"/>
                        <a:pt x="376" y="14317"/>
                      </a:cubicBezTo>
                      <a:cubicBezTo>
                        <a:pt x="271" y="14435"/>
                        <a:pt x="207" y="14734"/>
                        <a:pt x="113" y="14908"/>
                      </a:cubicBezTo>
                      <a:lnTo>
                        <a:pt x="4422" y="18226"/>
                      </a:lnTo>
                      <a:lnTo>
                        <a:pt x="8806" y="21600"/>
                      </a:lnTo>
                      <a:cubicBezTo>
                        <a:pt x="10230" y="20974"/>
                        <a:pt x="11935" y="19739"/>
                        <a:pt x="15203" y="17387"/>
                      </a:cubicBezTo>
                      <a:lnTo>
                        <a:pt x="21355" y="12983"/>
                      </a:lnTo>
                      <a:cubicBezTo>
                        <a:pt x="21282" y="12803"/>
                        <a:pt x="21248" y="12417"/>
                        <a:pt x="21167" y="12335"/>
                      </a:cubicBezTo>
                      <a:cubicBezTo>
                        <a:pt x="20504" y="11663"/>
                        <a:pt x="20504" y="11272"/>
                        <a:pt x="21167" y="10600"/>
                      </a:cubicBezTo>
                      <a:cubicBezTo>
                        <a:pt x="21349" y="10415"/>
                        <a:pt x="21468" y="9744"/>
                        <a:pt x="21600" y="9113"/>
                      </a:cubicBezTo>
                      <a:cubicBezTo>
                        <a:pt x="21587" y="9105"/>
                        <a:pt x="21595" y="8794"/>
                        <a:pt x="21581" y="8808"/>
                      </a:cubicBezTo>
                      <a:cubicBezTo>
                        <a:pt x="20681" y="9721"/>
                        <a:pt x="18589" y="7907"/>
                        <a:pt x="18947" y="6520"/>
                      </a:cubicBezTo>
                      <a:cubicBezTo>
                        <a:pt x="19213" y="5492"/>
                        <a:pt x="18328" y="4396"/>
                        <a:pt x="15447" y="2192"/>
                      </a:cubicBezTo>
                      <a:cubicBezTo>
                        <a:pt x="13955" y="1050"/>
                        <a:pt x="13031" y="429"/>
                        <a:pt x="12098" y="0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63" name="image19.pn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35935" y="0"/>
                  <a:ext cx="383490" cy="42795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666" name="Shape 666"/>
            <p:cNvSpPr/>
            <p:nvPr/>
          </p:nvSpPr>
          <p:spPr>
            <a:xfrm>
              <a:off x="0" y="2002810"/>
              <a:ext cx="2088309" cy="415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1800" i="1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t>Lan-Houses</a:t>
              </a:r>
            </a:p>
          </p:txBody>
        </p:sp>
      </p:grpSp>
      <p:grpSp>
        <p:nvGrpSpPr>
          <p:cNvPr id="673" name="Group 673"/>
          <p:cNvGrpSpPr/>
          <p:nvPr/>
        </p:nvGrpSpPr>
        <p:grpSpPr>
          <a:xfrm>
            <a:off x="612091" y="4895297"/>
            <a:ext cx="2088311" cy="2181871"/>
            <a:chOff x="0" y="0"/>
            <a:chExt cx="2088309" cy="2181870"/>
          </a:xfrm>
        </p:grpSpPr>
        <p:grpSp>
          <p:nvGrpSpPr>
            <p:cNvPr id="671" name="Group 671"/>
            <p:cNvGrpSpPr/>
            <p:nvPr/>
          </p:nvGrpSpPr>
          <p:grpSpPr>
            <a:xfrm>
              <a:off x="149186" y="0"/>
              <a:ext cx="1346674" cy="1446506"/>
              <a:chOff x="-1" y="0"/>
              <a:chExt cx="1346673" cy="1446505"/>
            </a:xfrm>
          </p:grpSpPr>
          <p:pic>
            <p:nvPicPr>
              <p:cNvPr id="668" name="image39.ti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3125" t="3320" r="1907" b="2873"/>
              <a:stretch>
                <a:fillRect/>
              </a:stretch>
            </p:blipFill>
            <p:spPr>
              <a:xfrm>
                <a:off x="-2" y="40272"/>
                <a:ext cx="584201" cy="577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91" y="0"/>
                    </a:moveTo>
                    <a:cubicBezTo>
                      <a:pt x="10708" y="638"/>
                      <a:pt x="9075" y="1801"/>
                      <a:pt x="5943" y="4070"/>
                    </a:cubicBezTo>
                    <a:lnTo>
                      <a:pt x="0" y="8393"/>
                    </a:lnTo>
                    <a:cubicBezTo>
                      <a:pt x="148" y="8736"/>
                      <a:pt x="235" y="9189"/>
                      <a:pt x="440" y="9418"/>
                    </a:cubicBezTo>
                    <a:cubicBezTo>
                      <a:pt x="1517" y="10623"/>
                      <a:pt x="1517" y="10768"/>
                      <a:pt x="440" y="11186"/>
                    </a:cubicBezTo>
                    <a:cubicBezTo>
                      <a:pt x="254" y="11259"/>
                      <a:pt x="170" y="11532"/>
                      <a:pt x="44" y="11736"/>
                    </a:cubicBezTo>
                    <a:cubicBezTo>
                      <a:pt x="148" y="11907"/>
                      <a:pt x="237" y="12101"/>
                      <a:pt x="367" y="12211"/>
                    </a:cubicBezTo>
                    <a:cubicBezTo>
                      <a:pt x="1339" y="13027"/>
                      <a:pt x="1339" y="13234"/>
                      <a:pt x="367" y="14321"/>
                    </a:cubicBezTo>
                    <a:cubicBezTo>
                      <a:pt x="262" y="14439"/>
                      <a:pt x="210" y="14726"/>
                      <a:pt x="117" y="14900"/>
                    </a:cubicBezTo>
                    <a:lnTo>
                      <a:pt x="4446" y="18228"/>
                    </a:lnTo>
                    <a:lnTo>
                      <a:pt x="8804" y="21600"/>
                    </a:lnTo>
                    <a:cubicBezTo>
                      <a:pt x="10231" y="20974"/>
                      <a:pt x="11947" y="19763"/>
                      <a:pt x="15217" y="17411"/>
                    </a:cubicBezTo>
                    <a:lnTo>
                      <a:pt x="21380" y="12969"/>
                    </a:lnTo>
                    <a:cubicBezTo>
                      <a:pt x="21307" y="12789"/>
                      <a:pt x="21271" y="12398"/>
                      <a:pt x="21189" y="12315"/>
                    </a:cubicBezTo>
                    <a:cubicBezTo>
                      <a:pt x="20526" y="11643"/>
                      <a:pt x="20526" y="11294"/>
                      <a:pt x="21189" y="10622"/>
                    </a:cubicBezTo>
                    <a:cubicBezTo>
                      <a:pt x="21372" y="10438"/>
                      <a:pt x="21468" y="9737"/>
                      <a:pt x="21600" y="9106"/>
                    </a:cubicBezTo>
                    <a:cubicBezTo>
                      <a:pt x="21587" y="9097"/>
                      <a:pt x="21598" y="8795"/>
                      <a:pt x="21585" y="8809"/>
                    </a:cubicBezTo>
                    <a:cubicBezTo>
                      <a:pt x="20684" y="9722"/>
                      <a:pt x="18615" y="7908"/>
                      <a:pt x="18973" y="6522"/>
                    </a:cubicBezTo>
                    <a:cubicBezTo>
                      <a:pt x="19238" y="5494"/>
                      <a:pt x="18335" y="4387"/>
                      <a:pt x="15452" y="2184"/>
                    </a:cubicBezTo>
                    <a:cubicBezTo>
                      <a:pt x="13957" y="1041"/>
                      <a:pt x="13026" y="429"/>
                      <a:pt x="12091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9" name="image23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626603" y="0"/>
                <a:ext cx="720070" cy="14465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70" name="image19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46118" y="867819"/>
                <a:ext cx="492161" cy="5492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72" name="Shape 672"/>
            <p:cNvSpPr/>
            <p:nvPr/>
          </p:nvSpPr>
          <p:spPr>
            <a:xfrm>
              <a:off x="0" y="1478597"/>
              <a:ext cx="2088310" cy="703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1800" i="1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Usuários</a:t>
              </a:r>
            </a:p>
            <a:p>
              <a:pPr defTabSz="584200">
                <a:defRPr sz="1800" i="1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Mobile</a:t>
              </a:r>
            </a:p>
          </p:txBody>
        </p:sp>
      </p:grpSp>
      <p:grpSp>
        <p:nvGrpSpPr>
          <p:cNvPr id="679" name="Group 679"/>
          <p:cNvGrpSpPr/>
          <p:nvPr/>
        </p:nvGrpSpPr>
        <p:grpSpPr>
          <a:xfrm>
            <a:off x="21564757" y="4788650"/>
            <a:ext cx="2088311" cy="2395165"/>
            <a:chOff x="0" y="0"/>
            <a:chExt cx="2088309" cy="2395164"/>
          </a:xfrm>
        </p:grpSpPr>
        <p:grpSp>
          <p:nvGrpSpPr>
            <p:cNvPr id="677" name="Group 677"/>
            <p:cNvGrpSpPr/>
            <p:nvPr/>
          </p:nvGrpSpPr>
          <p:grpSpPr>
            <a:xfrm>
              <a:off x="567037" y="-1"/>
              <a:ext cx="1396169" cy="1775754"/>
              <a:chOff x="0" y="-1"/>
              <a:chExt cx="1396168" cy="1775752"/>
            </a:xfrm>
          </p:grpSpPr>
          <p:pic>
            <p:nvPicPr>
              <p:cNvPr id="674" name="image22.png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125162" y="504746"/>
                <a:ext cx="1271007" cy="12710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50800" dist="70343" dir="3600000" rotWithShape="0">
                  <a:srgbClr val="A6AAA9">
                    <a:alpha val="70000"/>
                  </a:srgbClr>
                </a:outerShdw>
              </a:effectLst>
            </p:spPr>
          </p:pic>
          <p:pic>
            <p:nvPicPr>
              <p:cNvPr id="675" name="image39.ti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3125" t="3320" r="1842" b="2873"/>
              <a:stretch>
                <a:fillRect/>
              </a:stretch>
            </p:blipFill>
            <p:spPr>
              <a:xfrm>
                <a:off x="103414" y="-2"/>
                <a:ext cx="584598" cy="577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83" y="0"/>
                    </a:moveTo>
                    <a:cubicBezTo>
                      <a:pt x="10701" y="638"/>
                      <a:pt x="9069" y="1801"/>
                      <a:pt x="5939" y="4070"/>
                    </a:cubicBezTo>
                    <a:lnTo>
                      <a:pt x="0" y="8393"/>
                    </a:lnTo>
                    <a:cubicBezTo>
                      <a:pt x="148" y="8736"/>
                      <a:pt x="235" y="9189"/>
                      <a:pt x="440" y="9418"/>
                    </a:cubicBezTo>
                    <a:cubicBezTo>
                      <a:pt x="1516" y="10623"/>
                      <a:pt x="1516" y="10768"/>
                      <a:pt x="440" y="11186"/>
                    </a:cubicBezTo>
                    <a:cubicBezTo>
                      <a:pt x="254" y="11259"/>
                      <a:pt x="170" y="11532"/>
                      <a:pt x="44" y="11736"/>
                    </a:cubicBezTo>
                    <a:cubicBezTo>
                      <a:pt x="148" y="11907"/>
                      <a:pt x="237" y="12101"/>
                      <a:pt x="367" y="12211"/>
                    </a:cubicBezTo>
                    <a:cubicBezTo>
                      <a:pt x="1338" y="13027"/>
                      <a:pt x="1338" y="13234"/>
                      <a:pt x="367" y="14321"/>
                    </a:cubicBezTo>
                    <a:cubicBezTo>
                      <a:pt x="262" y="14439"/>
                      <a:pt x="210" y="14726"/>
                      <a:pt x="117" y="14900"/>
                    </a:cubicBezTo>
                    <a:lnTo>
                      <a:pt x="4443" y="18228"/>
                    </a:lnTo>
                    <a:lnTo>
                      <a:pt x="8798" y="21600"/>
                    </a:lnTo>
                    <a:cubicBezTo>
                      <a:pt x="10224" y="20974"/>
                      <a:pt x="11939" y="19763"/>
                      <a:pt x="15207" y="17411"/>
                    </a:cubicBezTo>
                    <a:lnTo>
                      <a:pt x="21365" y="12969"/>
                    </a:lnTo>
                    <a:cubicBezTo>
                      <a:pt x="21292" y="12789"/>
                      <a:pt x="21257" y="12398"/>
                      <a:pt x="21175" y="12315"/>
                    </a:cubicBezTo>
                    <a:cubicBezTo>
                      <a:pt x="20512" y="11643"/>
                      <a:pt x="20512" y="11294"/>
                      <a:pt x="21175" y="10622"/>
                    </a:cubicBezTo>
                    <a:cubicBezTo>
                      <a:pt x="21358" y="10438"/>
                      <a:pt x="21468" y="9737"/>
                      <a:pt x="21600" y="9106"/>
                    </a:cubicBezTo>
                    <a:cubicBezTo>
                      <a:pt x="21587" y="9097"/>
                      <a:pt x="21584" y="8795"/>
                      <a:pt x="21571" y="8809"/>
                    </a:cubicBezTo>
                    <a:cubicBezTo>
                      <a:pt x="20670" y="9722"/>
                      <a:pt x="18603" y="7908"/>
                      <a:pt x="18960" y="6522"/>
                    </a:cubicBezTo>
                    <a:cubicBezTo>
                      <a:pt x="19225" y="5494"/>
                      <a:pt x="18322" y="4387"/>
                      <a:pt x="15441" y="2184"/>
                    </a:cubicBezTo>
                    <a:cubicBezTo>
                      <a:pt x="13948" y="1041"/>
                      <a:pt x="13017" y="429"/>
                      <a:pt x="120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76" name="image19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755333"/>
                <a:ext cx="492162" cy="5492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78" name="Shape 678"/>
            <p:cNvSpPr/>
            <p:nvPr/>
          </p:nvSpPr>
          <p:spPr>
            <a:xfrm>
              <a:off x="0" y="1691891"/>
              <a:ext cx="2088310" cy="703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1800" i="1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Usuários</a:t>
              </a:r>
            </a:p>
            <a:p>
              <a:pPr defTabSz="584200">
                <a:defRPr sz="1800" i="1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em campo</a:t>
              </a:r>
            </a:p>
          </p:txBody>
        </p:sp>
      </p:grpSp>
      <p:grpSp>
        <p:nvGrpSpPr>
          <p:cNvPr id="686" name="Group 686"/>
          <p:cNvGrpSpPr/>
          <p:nvPr/>
        </p:nvGrpSpPr>
        <p:grpSpPr>
          <a:xfrm>
            <a:off x="1208655" y="11394315"/>
            <a:ext cx="2609347" cy="2180798"/>
            <a:chOff x="0" y="0"/>
            <a:chExt cx="2609346" cy="2180797"/>
          </a:xfrm>
        </p:grpSpPr>
        <p:grpSp>
          <p:nvGrpSpPr>
            <p:cNvPr id="682" name="Group 682"/>
            <p:cNvGrpSpPr/>
            <p:nvPr/>
          </p:nvGrpSpPr>
          <p:grpSpPr>
            <a:xfrm>
              <a:off x="374349" y="0"/>
              <a:ext cx="2234998" cy="2180798"/>
              <a:chOff x="0" y="0"/>
              <a:chExt cx="2234996" cy="2180797"/>
            </a:xfrm>
          </p:grpSpPr>
          <p:pic>
            <p:nvPicPr>
              <p:cNvPr id="680" name="image71.png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0" y="0"/>
                <a:ext cx="2234997" cy="16107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81" name="Shape 681"/>
              <p:cNvSpPr/>
              <p:nvPr/>
            </p:nvSpPr>
            <p:spPr>
              <a:xfrm>
                <a:off x="314706" y="1477524"/>
                <a:ext cx="1673313" cy="7032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800" i="1">
                    <a:solidFill>
                      <a:srgbClr val="B1222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t>Órgãos governamentais</a:t>
                </a:r>
              </a:p>
            </p:txBody>
          </p:sp>
        </p:grpSp>
        <p:grpSp>
          <p:nvGrpSpPr>
            <p:cNvPr id="685" name="Group 685"/>
            <p:cNvGrpSpPr/>
            <p:nvPr/>
          </p:nvGrpSpPr>
          <p:grpSpPr>
            <a:xfrm>
              <a:off x="0" y="70532"/>
              <a:ext cx="455613" cy="916042"/>
              <a:chOff x="0" y="0"/>
              <a:chExt cx="455612" cy="916041"/>
            </a:xfrm>
          </p:grpSpPr>
          <p:pic>
            <p:nvPicPr>
              <p:cNvPr id="683" name="image39.ti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3125" t="3320" r="1821" b="2869"/>
              <a:stretch>
                <a:fillRect/>
              </a:stretch>
            </p:blipFill>
            <p:spPr>
              <a:xfrm>
                <a:off x="0" y="466381"/>
                <a:ext cx="455613" cy="4496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98" y="0"/>
                    </a:moveTo>
                    <a:cubicBezTo>
                      <a:pt x="10716" y="638"/>
                      <a:pt x="9075" y="1810"/>
                      <a:pt x="5946" y="4080"/>
                    </a:cubicBezTo>
                    <a:lnTo>
                      <a:pt x="0" y="8388"/>
                    </a:lnTo>
                    <a:cubicBezTo>
                      <a:pt x="148" y="8731"/>
                      <a:pt x="247" y="9208"/>
                      <a:pt x="452" y="9437"/>
                    </a:cubicBezTo>
                    <a:cubicBezTo>
                      <a:pt x="1527" y="10642"/>
                      <a:pt x="1527" y="10754"/>
                      <a:pt x="452" y="11172"/>
                    </a:cubicBezTo>
                    <a:cubicBezTo>
                      <a:pt x="266" y="11244"/>
                      <a:pt x="164" y="11521"/>
                      <a:pt x="38" y="11725"/>
                    </a:cubicBezTo>
                    <a:cubicBezTo>
                      <a:pt x="142" y="11896"/>
                      <a:pt x="246" y="12110"/>
                      <a:pt x="376" y="12220"/>
                    </a:cubicBezTo>
                    <a:cubicBezTo>
                      <a:pt x="1347" y="13037"/>
                      <a:pt x="1347" y="13231"/>
                      <a:pt x="376" y="14317"/>
                    </a:cubicBezTo>
                    <a:cubicBezTo>
                      <a:pt x="271" y="14435"/>
                      <a:pt x="207" y="14734"/>
                      <a:pt x="113" y="14908"/>
                    </a:cubicBezTo>
                    <a:lnTo>
                      <a:pt x="4422" y="18226"/>
                    </a:lnTo>
                    <a:lnTo>
                      <a:pt x="8806" y="21600"/>
                    </a:lnTo>
                    <a:cubicBezTo>
                      <a:pt x="10230" y="20974"/>
                      <a:pt x="11935" y="19739"/>
                      <a:pt x="15203" y="17387"/>
                    </a:cubicBezTo>
                    <a:lnTo>
                      <a:pt x="21355" y="12983"/>
                    </a:lnTo>
                    <a:cubicBezTo>
                      <a:pt x="21282" y="12803"/>
                      <a:pt x="21248" y="12417"/>
                      <a:pt x="21167" y="12335"/>
                    </a:cubicBezTo>
                    <a:cubicBezTo>
                      <a:pt x="20504" y="11663"/>
                      <a:pt x="20504" y="11272"/>
                      <a:pt x="21167" y="10600"/>
                    </a:cubicBezTo>
                    <a:cubicBezTo>
                      <a:pt x="21349" y="10415"/>
                      <a:pt x="21468" y="9744"/>
                      <a:pt x="21600" y="9113"/>
                    </a:cubicBezTo>
                    <a:cubicBezTo>
                      <a:pt x="21587" y="9105"/>
                      <a:pt x="21595" y="8794"/>
                      <a:pt x="21581" y="8808"/>
                    </a:cubicBezTo>
                    <a:cubicBezTo>
                      <a:pt x="20681" y="9721"/>
                      <a:pt x="18589" y="7907"/>
                      <a:pt x="18947" y="6520"/>
                    </a:cubicBezTo>
                    <a:cubicBezTo>
                      <a:pt x="19213" y="5492"/>
                      <a:pt x="18328" y="4396"/>
                      <a:pt x="15447" y="2192"/>
                    </a:cubicBezTo>
                    <a:cubicBezTo>
                      <a:pt x="13955" y="1050"/>
                      <a:pt x="13031" y="429"/>
                      <a:pt x="12098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84" name="image19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35935" y="0"/>
                <a:ext cx="383490" cy="427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693" name="Group 693"/>
          <p:cNvGrpSpPr/>
          <p:nvPr/>
        </p:nvGrpSpPr>
        <p:grpSpPr>
          <a:xfrm>
            <a:off x="21512600" y="8032037"/>
            <a:ext cx="2685387" cy="2385283"/>
            <a:chOff x="0" y="-129"/>
            <a:chExt cx="2685386" cy="2385282"/>
          </a:xfrm>
        </p:grpSpPr>
        <p:grpSp>
          <p:nvGrpSpPr>
            <p:cNvPr id="689" name="Group 689"/>
            <p:cNvGrpSpPr/>
            <p:nvPr/>
          </p:nvGrpSpPr>
          <p:grpSpPr>
            <a:xfrm>
              <a:off x="59894" y="-130"/>
              <a:ext cx="2625493" cy="2385284"/>
              <a:chOff x="-429569" y="-129"/>
              <a:chExt cx="2625491" cy="2385282"/>
            </a:xfrm>
          </p:grpSpPr>
          <p:pic>
            <p:nvPicPr>
              <p:cNvPr id="687" name="image61.tif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rcRect l="2172" t="3538" r="996" b="2422"/>
              <a:stretch>
                <a:fillRect/>
              </a:stretch>
            </p:blipFill>
            <p:spPr>
              <a:xfrm>
                <a:off x="-3" y="-130"/>
                <a:ext cx="2195925" cy="1663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7" h="21585" extrusionOk="0">
                    <a:moveTo>
                      <a:pt x="8794" y="2"/>
                    </a:moveTo>
                    <a:cubicBezTo>
                      <a:pt x="8509" y="-5"/>
                      <a:pt x="8238" y="10"/>
                      <a:pt x="8138" y="53"/>
                    </a:cubicBezTo>
                    <a:cubicBezTo>
                      <a:pt x="8067" y="84"/>
                      <a:pt x="7877" y="130"/>
                      <a:pt x="7713" y="146"/>
                    </a:cubicBezTo>
                    <a:cubicBezTo>
                      <a:pt x="7549" y="162"/>
                      <a:pt x="7365" y="181"/>
                      <a:pt x="7303" y="193"/>
                    </a:cubicBezTo>
                    <a:cubicBezTo>
                      <a:pt x="7242" y="204"/>
                      <a:pt x="7108" y="228"/>
                      <a:pt x="7006" y="244"/>
                    </a:cubicBezTo>
                    <a:cubicBezTo>
                      <a:pt x="6903" y="259"/>
                      <a:pt x="6614" y="316"/>
                      <a:pt x="6358" y="368"/>
                    </a:cubicBezTo>
                    <a:cubicBezTo>
                      <a:pt x="6103" y="419"/>
                      <a:pt x="5759" y="466"/>
                      <a:pt x="5597" y="481"/>
                    </a:cubicBezTo>
                    <a:cubicBezTo>
                      <a:pt x="5434" y="497"/>
                      <a:pt x="5240" y="533"/>
                      <a:pt x="5168" y="558"/>
                    </a:cubicBezTo>
                    <a:cubicBezTo>
                      <a:pt x="5096" y="584"/>
                      <a:pt x="4931" y="613"/>
                      <a:pt x="4805" y="625"/>
                    </a:cubicBezTo>
                    <a:cubicBezTo>
                      <a:pt x="4678" y="637"/>
                      <a:pt x="4562" y="662"/>
                      <a:pt x="4543" y="677"/>
                    </a:cubicBezTo>
                    <a:cubicBezTo>
                      <a:pt x="4524" y="692"/>
                      <a:pt x="4359" y="713"/>
                      <a:pt x="4177" y="728"/>
                    </a:cubicBezTo>
                    <a:cubicBezTo>
                      <a:pt x="3995" y="743"/>
                      <a:pt x="3797" y="778"/>
                      <a:pt x="3735" y="805"/>
                    </a:cubicBezTo>
                    <a:cubicBezTo>
                      <a:pt x="3672" y="831"/>
                      <a:pt x="3563" y="854"/>
                      <a:pt x="3493" y="852"/>
                    </a:cubicBezTo>
                    <a:cubicBezTo>
                      <a:pt x="3422" y="850"/>
                      <a:pt x="3185" y="872"/>
                      <a:pt x="2970" y="903"/>
                    </a:cubicBezTo>
                    <a:cubicBezTo>
                      <a:pt x="2464" y="975"/>
                      <a:pt x="2192" y="983"/>
                      <a:pt x="2092" y="934"/>
                    </a:cubicBezTo>
                    <a:cubicBezTo>
                      <a:pt x="2033" y="906"/>
                      <a:pt x="1993" y="928"/>
                      <a:pt x="1944" y="996"/>
                    </a:cubicBezTo>
                    <a:cubicBezTo>
                      <a:pt x="1903" y="1052"/>
                      <a:pt x="1796" y="1104"/>
                      <a:pt x="1671" y="1125"/>
                    </a:cubicBezTo>
                    <a:cubicBezTo>
                      <a:pt x="1142" y="1216"/>
                      <a:pt x="947" y="1234"/>
                      <a:pt x="906" y="1192"/>
                    </a:cubicBezTo>
                    <a:cubicBezTo>
                      <a:pt x="878" y="1163"/>
                      <a:pt x="828" y="1170"/>
                      <a:pt x="773" y="1217"/>
                    </a:cubicBezTo>
                    <a:cubicBezTo>
                      <a:pt x="726" y="1258"/>
                      <a:pt x="593" y="1309"/>
                      <a:pt x="480" y="1326"/>
                    </a:cubicBezTo>
                    <a:cubicBezTo>
                      <a:pt x="368" y="1344"/>
                      <a:pt x="220" y="1376"/>
                      <a:pt x="152" y="1403"/>
                    </a:cubicBezTo>
                    <a:cubicBezTo>
                      <a:pt x="38" y="1449"/>
                      <a:pt x="36" y="1457"/>
                      <a:pt x="98" y="1521"/>
                    </a:cubicBezTo>
                    <a:cubicBezTo>
                      <a:pt x="162" y="1585"/>
                      <a:pt x="162" y="1589"/>
                      <a:pt x="82" y="1619"/>
                    </a:cubicBezTo>
                    <a:cubicBezTo>
                      <a:pt x="36" y="1636"/>
                      <a:pt x="-1" y="1664"/>
                      <a:pt x="0" y="1681"/>
                    </a:cubicBezTo>
                    <a:cubicBezTo>
                      <a:pt x="1" y="1698"/>
                      <a:pt x="33" y="2128"/>
                      <a:pt x="70" y="2634"/>
                    </a:cubicBezTo>
                    <a:cubicBezTo>
                      <a:pt x="127" y="3439"/>
                      <a:pt x="144" y="3565"/>
                      <a:pt x="215" y="3664"/>
                    </a:cubicBezTo>
                    <a:cubicBezTo>
                      <a:pt x="295" y="3777"/>
                      <a:pt x="295" y="3776"/>
                      <a:pt x="222" y="3859"/>
                    </a:cubicBezTo>
                    <a:cubicBezTo>
                      <a:pt x="181" y="3905"/>
                      <a:pt x="150" y="3994"/>
                      <a:pt x="152" y="4055"/>
                    </a:cubicBezTo>
                    <a:cubicBezTo>
                      <a:pt x="155" y="4148"/>
                      <a:pt x="161" y="4143"/>
                      <a:pt x="207" y="4003"/>
                    </a:cubicBezTo>
                    <a:cubicBezTo>
                      <a:pt x="292" y="3749"/>
                      <a:pt x="334" y="3864"/>
                      <a:pt x="375" y="4513"/>
                    </a:cubicBezTo>
                    <a:cubicBezTo>
                      <a:pt x="396" y="4834"/>
                      <a:pt x="422" y="5283"/>
                      <a:pt x="437" y="5507"/>
                    </a:cubicBezTo>
                    <a:cubicBezTo>
                      <a:pt x="466" y="5935"/>
                      <a:pt x="442" y="6033"/>
                      <a:pt x="320" y="5971"/>
                    </a:cubicBezTo>
                    <a:cubicBezTo>
                      <a:pt x="269" y="5945"/>
                      <a:pt x="261" y="5966"/>
                      <a:pt x="289" y="6063"/>
                    </a:cubicBezTo>
                    <a:cubicBezTo>
                      <a:pt x="316" y="6158"/>
                      <a:pt x="396" y="7054"/>
                      <a:pt x="410" y="7449"/>
                    </a:cubicBezTo>
                    <a:cubicBezTo>
                      <a:pt x="428" y="8001"/>
                      <a:pt x="453" y="8142"/>
                      <a:pt x="582" y="8319"/>
                    </a:cubicBezTo>
                    <a:cubicBezTo>
                      <a:pt x="663" y="8430"/>
                      <a:pt x="696" y="8504"/>
                      <a:pt x="671" y="8525"/>
                    </a:cubicBezTo>
                    <a:cubicBezTo>
                      <a:pt x="643" y="8548"/>
                      <a:pt x="641" y="8591"/>
                      <a:pt x="667" y="8654"/>
                    </a:cubicBezTo>
                    <a:cubicBezTo>
                      <a:pt x="687" y="8704"/>
                      <a:pt x="703" y="8866"/>
                      <a:pt x="703" y="9014"/>
                    </a:cubicBezTo>
                    <a:cubicBezTo>
                      <a:pt x="703" y="9163"/>
                      <a:pt x="722" y="9457"/>
                      <a:pt x="746" y="9668"/>
                    </a:cubicBezTo>
                    <a:cubicBezTo>
                      <a:pt x="785" y="10021"/>
                      <a:pt x="793" y="10108"/>
                      <a:pt x="777" y="10281"/>
                    </a:cubicBezTo>
                    <a:cubicBezTo>
                      <a:pt x="767" y="10391"/>
                      <a:pt x="797" y="10488"/>
                      <a:pt x="863" y="10554"/>
                    </a:cubicBezTo>
                    <a:cubicBezTo>
                      <a:pt x="932" y="10622"/>
                      <a:pt x="913" y="10734"/>
                      <a:pt x="839" y="10698"/>
                    </a:cubicBezTo>
                    <a:cubicBezTo>
                      <a:pt x="623" y="10591"/>
                      <a:pt x="623" y="10596"/>
                      <a:pt x="644" y="10796"/>
                    </a:cubicBezTo>
                    <a:cubicBezTo>
                      <a:pt x="656" y="10900"/>
                      <a:pt x="684" y="11250"/>
                      <a:pt x="706" y="11574"/>
                    </a:cubicBezTo>
                    <a:cubicBezTo>
                      <a:pt x="762" y="12360"/>
                      <a:pt x="758" y="12361"/>
                      <a:pt x="882" y="12429"/>
                    </a:cubicBezTo>
                    <a:cubicBezTo>
                      <a:pt x="1102" y="12549"/>
                      <a:pt x="1165" y="12710"/>
                      <a:pt x="1183" y="13196"/>
                    </a:cubicBezTo>
                    <a:cubicBezTo>
                      <a:pt x="1184" y="13223"/>
                      <a:pt x="1268" y="13294"/>
                      <a:pt x="1362" y="13361"/>
                    </a:cubicBezTo>
                    <a:cubicBezTo>
                      <a:pt x="1455" y="13428"/>
                      <a:pt x="1545" y="13524"/>
                      <a:pt x="1565" y="13572"/>
                    </a:cubicBezTo>
                    <a:cubicBezTo>
                      <a:pt x="1585" y="13619"/>
                      <a:pt x="1615" y="13648"/>
                      <a:pt x="1632" y="13634"/>
                    </a:cubicBezTo>
                    <a:cubicBezTo>
                      <a:pt x="1649" y="13620"/>
                      <a:pt x="1700" y="13651"/>
                      <a:pt x="1749" y="13701"/>
                    </a:cubicBezTo>
                    <a:cubicBezTo>
                      <a:pt x="1797" y="13751"/>
                      <a:pt x="1894" y="13830"/>
                      <a:pt x="1963" y="13881"/>
                    </a:cubicBezTo>
                    <a:cubicBezTo>
                      <a:pt x="2099" y="13981"/>
                      <a:pt x="2103" y="13987"/>
                      <a:pt x="2432" y="14267"/>
                    </a:cubicBezTo>
                    <a:cubicBezTo>
                      <a:pt x="2998" y="14749"/>
                      <a:pt x="3381" y="15066"/>
                      <a:pt x="3622" y="15256"/>
                    </a:cubicBezTo>
                    <a:cubicBezTo>
                      <a:pt x="3721" y="15335"/>
                      <a:pt x="3834" y="15439"/>
                      <a:pt x="3880" y="15493"/>
                    </a:cubicBezTo>
                    <a:cubicBezTo>
                      <a:pt x="3926" y="15547"/>
                      <a:pt x="3988" y="15599"/>
                      <a:pt x="4013" y="15606"/>
                    </a:cubicBezTo>
                    <a:cubicBezTo>
                      <a:pt x="4037" y="15613"/>
                      <a:pt x="4102" y="15659"/>
                      <a:pt x="4157" y="15709"/>
                    </a:cubicBezTo>
                    <a:cubicBezTo>
                      <a:pt x="4212" y="15758"/>
                      <a:pt x="4412" y="15928"/>
                      <a:pt x="4606" y="16085"/>
                    </a:cubicBezTo>
                    <a:cubicBezTo>
                      <a:pt x="5000" y="16403"/>
                      <a:pt x="5129" y="16538"/>
                      <a:pt x="5129" y="16636"/>
                    </a:cubicBezTo>
                    <a:cubicBezTo>
                      <a:pt x="5129" y="16672"/>
                      <a:pt x="5020" y="16774"/>
                      <a:pt x="4887" y="16858"/>
                    </a:cubicBezTo>
                    <a:cubicBezTo>
                      <a:pt x="4692" y="16981"/>
                      <a:pt x="4651" y="17023"/>
                      <a:pt x="4668" y="17095"/>
                    </a:cubicBezTo>
                    <a:cubicBezTo>
                      <a:pt x="4711" y="17274"/>
                      <a:pt x="4626" y="17376"/>
                      <a:pt x="4231" y="17651"/>
                    </a:cubicBezTo>
                    <a:cubicBezTo>
                      <a:pt x="4183" y="17685"/>
                      <a:pt x="4161" y="17756"/>
                      <a:pt x="4161" y="17877"/>
                    </a:cubicBezTo>
                    <a:cubicBezTo>
                      <a:pt x="4161" y="18057"/>
                      <a:pt x="4168" y="18067"/>
                      <a:pt x="4586" y="18464"/>
                    </a:cubicBezTo>
                    <a:cubicBezTo>
                      <a:pt x="4677" y="18550"/>
                      <a:pt x="5548" y="19411"/>
                      <a:pt x="5683" y="19546"/>
                    </a:cubicBezTo>
                    <a:cubicBezTo>
                      <a:pt x="5734" y="19598"/>
                      <a:pt x="5888" y="19741"/>
                      <a:pt x="6019" y="19870"/>
                    </a:cubicBezTo>
                    <a:cubicBezTo>
                      <a:pt x="6526" y="20369"/>
                      <a:pt x="6584" y="20433"/>
                      <a:pt x="6604" y="20499"/>
                    </a:cubicBezTo>
                    <a:cubicBezTo>
                      <a:pt x="6615" y="20537"/>
                      <a:pt x="6642" y="20557"/>
                      <a:pt x="6667" y="20545"/>
                    </a:cubicBezTo>
                    <a:cubicBezTo>
                      <a:pt x="6691" y="20532"/>
                      <a:pt x="6760" y="20588"/>
                      <a:pt x="6827" y="20669"/>
                    </a:cubicBezTo>
                    <a:cubicBezTo>
                      <a:pt x="6893" y="20749"/>
                      <a:pt x="6964" y="20819"/>
                      <a:pt x="6979" y="20823"/>
                    </a:cubicBezTo>
                    <a:cubicBezTo>
                      <a:pt x="7024" y="20838"/>
                      <a:pt x="7686" y="21497"/>
                      <a:pt x="7713" y="21554"/>
                    </a:cubicBezTo>
                    <a:cubicBezTo>
                      <a:pt x="7727" y="21583"/>
                      <a:pt x="7766" y="21595"/>
                      <a:pt x="7799" y="21575"/>
                    </a:cubicBezTo>
                    <a:cubicBezTo>
                      <a:pt x="7864" y="21538"/>
                      <a:pt x="8264" y="21487"/>
                      <a:pt x="8915" y="21436"/>
                    </a:cubicBezTo>
                    <a:cubicBezTo>
                      <a:pt x="9239" y="21411"/>
                      <a:pt x="9343" y="21381"/>
                      <a:pt x="9532" y="21261"/>
                    </a:cubicBezTo>
                    <a:cubicBezTo>
                      <a:pt x="9755" y="21119"/>
                      <a:pt x="9767" y="21122"/>
                      <a:pt x="10742" y="21070"/>
                    </a:cubicBezTo>
                    <a:cubicBezTo>
                      <a:pt x="11284" y="21041"/>
                      <a:pt x="12128" y="20989"/>
                      <a:pt x="12619" y="20962"/>
                    </a:cubicBezTo>
                    <a:lnTo>
                      <a:pt x="13509" y="20911"/>
                    </a:lnTo>
                    <a:lnTo>
                      <a:pt x="13677" y="20756"/>
                    </a:lnTo>
                    <a:cubicBezTo>
                      <a:pt x="13769" y="20669"/>
                      <a:pt x="14181" y="20274"/>
                      <a:pt x="14587" y="19876"/>
                    </a:cubicBezTo>
                    <a:cubicBezTo>
                      <a:pt x="14993" y="19477"/>
                      <a:pt x="15327" y="19149"/>
                      <a:pt x="15336" y="19149"/>
                    </a:cubicBezTo>
                    <a:cubicBezTo>
                      <a:pt x="15345" y="19149"/>
                      <a:pt x="15465" y="19027"/>
                      <a:pt x="15602" y="18882"/>
                    </a:cubicBezTo>
                    <a:cubicBezTo>
                      <a:pt x="15739" y="18737"/>
                      <a:pt x="15956" y="18531"/>
                      <a:pt x="16082" y="18418"/>
                    </a:cubicBezTo>
                    <a:cubicBezTo>
                      <a:pt x="16209" y="18306"/>
                      <a:pt x="16351" y="18160"/>
                      <a:pt x="16398" y="18094"/>
                    </a:cubicBezTo>
                    <a:cubicBezTo>
                      <a:pt x="16445" y="18029"/>
                      <a:pt x="16495" y="17971"/>
                      <a:pt x="16511" y="17970"/>
                    </a:cubicBezTo>
                    <a:cubicBezTo>
                      <a:pt x="16526" y="17970"/>
                      <a:pt x="16700" y="17810"/>
                      <a:pt x="16897" y="17615"/>
                    </a:cubicBezTo>
                    <a:cubicBezTo>
                      <a:pt x="17094" y="17419"/>
                      <a:pt x="17298" y="17223"/>
                      <a:pt x="17350" y="17177"/>
                    </a:cubicBezTo>
                    <a:cubicBezTo>
                      <a:pt x="17402" y="17132"/>
                      <a:pt x="17499" y="17028"/>
                      <a:pt x="17565" y="16945"/>
                    </a:cubicBezTo>
                    <a:cubicBezTo>
                      <a:pt x="17632" y="16862"/>
                      <a:pt x="17696" y="16796"/>
                      <a:pt x="17709" y="16796"/>
                    </a:cubicBezTo>
                    <a:cubicBezTo>
                      <a:pt x="17741" y="16796"/>
                      <a:pt x="18063" y="16490"/>
                      <a:pt x="18490" y="16059"/>
                    </a:cubicBezTo>
                    <a:cubicBezTo>
                      <a:pt x="18690" y="15856"/>
                      <a:pt x="18895" y="15657"/>
                      <a:pt x="18947" y="15611"/>
                    </a:cubicBezTo>
                    <a:cubicBezTo>
                      <a:pt x="18998" y="15566"/>
                      <a:pt x="19098" y="15463"/>
                      <a:pt x="19165" y="15380"/>
                    </a:cubicBezTo>
                    <a:cubicBezTo>
                      <a:pt x="19231" y="15297"/>
                      <a:pt x="19297" y="15230"/>
                      <a:pt x="19310" y="15230"/>
                    </a:cubicBezTo>
                    <a:cubicBezTo>
                      <a:pt x="19350" y="15230"/>
                      <a:pt x="19862" y="14711"/>
                      <a:pt x="19962" y="14571"/>
                    </a:cubicBezTo>
                    <a:cubicBezTo>
                      <a:pt x="20013" y="14500"/>
                      <a:pt x="20068" y="14442"/>
                      <a:pt x="20086" y="14442"/>
                    </a:cubicBezTo>
                    <a:cubicBezTo>
                      <a:pt x="20105" y="14441"/>
                      <a:pt x="20179" y="14387"/>
                      <a:pt x="20246" y="14319"/>
                    </a:cubicBezTo>
                    <a:cubicBezTo>
                      <a:pt x="20313" y="14252"/>
                      <a:pt x="20375" y="14195"/>
                      <a:pt x="20387" y="14195"/>
                    </a:cubicBezTo>
                    <a:cubicBezTo>
                      <a:pt x="20409" y="14195"/>
                      <a:pt x="20441" y="14160"/>
                      <a:pt x="20691" y="13850"/>
                    </a:cubicBezTo>
                    <a:cubicBezTo>
                      <a:pt x="20769" y="13752"/>
                      <a:pt x="20872" y="13653"/>
                      <a:pt x="20918" y="13634"/>
                    </a:cubicBezTo>
                    <a:cubicBezTo>
                      <a:pt x="20964" y="13616"/>
                      <a:pt x="21000" y="13581"/>
                      <a:pt x="21000" y="13557"/>
                    </a:cubicBezTo>
                    <a:cubicBezTo>
                      <a:pt x="21000" y="13512"/>
                      <a:pt x="21385" y="13114"/>
                      <a:pt x="21429" y="13114"/>
                    </a:cubicBezTo>
                    <a:cubicBezTo>
                      <a:pt x="21442" y="13114"/>
                      <a:pt x="21485" y="13066"/>
                      <a:pt x="21523" y="13006"/>
                    </a:cubicBezTo>
                    <a:cubicBezTo>
                      <a:pt x="21567" y="12936"/>
                      <a:pt x="21594" y="12838"/>
                      <a:pt x="21597" y="12748"/>
                    </a:cubicBezTo>
                    <a:cubicBezTo>
                      <a:pt x="21599" y="12659"/>
                      <a:pt x="21576" y="12578"/>
                      <a:pt x="21535" y="12557"/>
                    </a:cubicBezTo>
                    <a:cubicBezTo>
                      <a:pt x="21487" y="12534"/>
                      <a:pt x="21478" y="12477"/>
                      <a:pt x="21492" y="12285"/>
                    </a:cubicBezTo>
                    <a:cubicBezTo>
                      <a:pt x="21502" y="12152"/>
                      <a:pt x="21500" y="12022"/>
                      <a:pt x="21488" y="11996"/>
                    </a:cubicBezTo>
                    <a:cubicBezTo>
                      <a:pt x="21475" y="11970"/>
                      <a:pt x="21289" y="11924"/>
                      <a:pt x="21074" y="11893"/>
                    </a:cubicBezTo>
                    <a:cubicBezTo>
                      <a:pt x="20859" y="11862"/>
                      <a:pt x="20594" y="11820"/>
                      <a:pt x="20481" y="11795"/>
                    </a:cubicBezTo>
                    <a:cubicBezTo>
                      <a:pt x="20369" y="11770"/>
                      <a:pt x="20059" y="11715"/>
                      <a:pt x="19794" y="11672"/>
                    </a:cubicBezTo>
                    <a:cubicBezTo>
                      <a:pt x="19528" y="11629"/>
                      <a:pt x="19205" y="11571"/>
                      <a:pt x="19072" y="11548"/>
                    </a:cubicBezTo>
                    <a:cubicBezTo>
                      <a:pt x="18940" y="11525"/>
                      <a:pt x="18649" y="11481"/>
                      <a:pt x="18435" y="11450"/>
                    </a:cubicBezTo>
                    <a:cubicBezTo>
                      <a:pt x="18220" y="11419"/>
                      <a:pt x="18022" y="11386"/>
                      <a:pt x="17994" y="11373"/>
                    </a:cubicBezTo>
                    <a:cubicBezTo>
                      <a:pt x="17956" y="11356"/>
                      <a:pt x="17947" y="11274"/>
                      <a:pt x="17959" y="11054"/>
                    </a:cubicBezTo>
                    <a:cubicBezTo>
                      <a:pt x="17975" y="10757"/>
                      <a:pt x="17964" y="10714"/>
                      <a:pt x="17889" y="10812"/>
                    </a:cubicBezTo>
                    <a:cubicBezTo>
                      <a:pt x="17841" y="10877"/>
                      <a:pt x="17772" y="10837"/>
                      <a:pt x="17783" y="10750"/>
                    </a:cubicBezTo>
                    <a:cubicBezTo>
                      <a:pt x="17788" y="10716"/>
                      <a:pt x="17807" y="10646"/>
                      <a:pt x="17830" y="10590"/>
                    </a:cubicBezTo>
                    <a:cubicBezTo>
                      <a:pt x="17854" y="10533"/>
                      <a:pt x="17886" y="10253"/>
                      <a:pt x="17897" y="9972"/>
                    </a:cubicBezTo>
                    <a:cubicBezTo>
                      <a:pt x="17941" y="8891"/>
                      <a:pt x="17955" y="8734"/>
                      <a:pt x="18037" y="8618"/>
                    </a:cubicBezTo>
                    <a:cubicBezTo>
                      <a:pt x="18079" y="8557"/>
                      <a:pt x="18139" y="8510"/>
                      <a:pt x="18166" y="8510"/>
                    </a:cubicBezTo>
                    <a:cubicBezTo>
                      <a:pt x="18223" y="8510"/>
                      <a:pt x="18229" y="8454"/>
                      <a:pt x="18182" y="8386"/>
                    </a:cubicBezTo>
                    <a:cubicBezTo>
                      <a:pt x="18138" y="8321"/>
                      <a:pt x="18227" y="7157"/>
                      <a:pt x="18283" y="7068"/>
                    </a:cubicBezTo>
                    <a:cubicBezTo>
                      <a:pt x="18316" y="7015"/>
                      <a:pt x="18318" y="6985"/>
                      <a:pt x="18287" y="6960"/>
                    </a:cubicBezTo>
                    <a:cubicBezTo>
                      <a:pt x="18261" y="6939"/>
                      <a:pt x="18255" y="6859"/>
                      <a:pt x="18271" y="6738"/>
                    </a:cubicBezTo>
                    <a:cubicBezTo>
                      <a:pt x="18291" y="6581"/>
                      <a:pt x="18286" y="6545"/>
                      <a:pt x="18240" y="6568"/>
                    </a:cubicBezTo>
                    <a:cubicBezTo>
                      <a:pt x="18158" y="6610"/>
                      <a:pt x="18116" y="6489"/>
                      <a:pt x="18189" y="6419"/>
                    </a:cubicBezTo>
                    <a:cubicBezTo>
                      <a:pt x="18243" y="6368"/>
                      <a:pt x="18244" y="6343"/>
                      <a:pt x="18201" y="6233"/>
                    </a:cubicBezTo>
                    <a:cubicBezTo>
                      <a:pt x="18143" y="6085"/>
                      <a:pt x="18152" y="5568"/>
                      <a:pt x="18217" y="5167"/>
                    </a:cubicBezTo>
                    <a:cubicBezTo>
                      <a:pt x="18241" y="5019"/>
                      <a:pt x="18263" y="4760"/>
                      <a:pt x="18271" y="4591"/>
                    </a:cubicBezTo>
                    <a:cubicBezTo>
                      <a:pt x="18284" y="4278"/>
                      <a:pt x="18309" y="4170"/>
                      <a:pt x="18357" y="4209"/>
                    </a:cubicBezTo>
                    <a:cubicBezTo>
                      <a:pt x="18417" y="4258"/>
                      <a:pt x="18481" y="4141"/>
                      <a:pt x="18494" y="3962"/>
                    </a:cubicBezTo>
                    <a:cubicBezTo>
                      <a:pt x="18501" y="3857"/>
                      <a:pt x="18536" y="3439"/>
                      <a:pt x="18568" y="3035"/>
                    </a:cubicBezTo>
                    <a:cubicBezTo>
                      <a:pt x="18639" y="2146"/>
                      <a:pt x="18647" y="1945"/>
                      <a:pt x="18595" y="1877"/>
                    </a:cubicBezTo>
                    <a:cubicBezTo>
                      <a:pt x="18559" y="1830"/>
                      <a:pt x="18391" y="1785"/>
                      <a:pt x="18248" y="1784"/>
                    </a:cubicBezTo>
                    <a:cubicBezTo>
                      <a:pt x="18217" y="1784"/>
                      <a:pt x="18113" y="1758"/>
                      <a:pt x="18010" y="1732"/>
                    </a:cubicBezTo>
                    <a:cubicBezTo>
                      <a:pt x="17908" y="1705"/>
                      <a:pt x="17695" y="1659"/>
                      <a:pt x="17538" y="1619"/>
                    </a:cubicBezTo>
                    <a:cubicBezTo>
                      <a:pt x="17380" y="1578"/>
                      <a:pt x="17141" y="1542"/>
                      <a:pt x="17007" y="1542"/>
                    </a:cubicBezTo>
                    <a:cubicBezTo>
                      <a:pt x="16846" y="1542"/>
                      <a:pt x="16753" y="1520"/>
                      <a:pt x="16741" y="1480"/>
                    </a:cubicBezTo>
                    <a:cubicBezTo>
                      <a:pt x="16729" y="1440"/>
                      <a:pt x="16636" y="1415"/>
                      <a:pt x="16468" y="1408"/>
                    </a:cubicBezTo>
                    <a:cubicBezTo>
                      <a:pt x="16324" y="1403"/>
                      <a:pt x="16187" y="1386"/>
                      <a:pt x="16164" y="1367"/>
                    </a:cubicBezTo>
                    <a:cubicBezTo>
                      <a:pt x="16115" y="1327"/>
                      <a:pt x="15979" y="1302"/>
                      <a:pt x="15644" y="1274"/>
                    </a:cubicBezTo>
                    <a:cubicBezTo>
                      <a:pt x="15511" y="1263"/>
                      <a:pt x="15240" y="1203"/>
                      <a:pt x="15036" y="1145"/>
                    </a:cubicBezTo>
                    <a:cubicBezTo>
                      <a:pt x="14832" y="1086"/>
                      <a:pt x="14574" y="1039"/>
                      <a:pt x="14466" y="1042"/>
                    </a:cubicBezTo>
                    <a:cubicBezTo>
                      <a:pt x="14358" y="1044"/>
                      <a:pt x="14221" y="1025"/>
                      <a:pt x="14165" y="996"/>
                    </a:cubicBezTo>
                    <a:cubicBezTo>
                      <a:pt x="14110" y="966"/>
                      <a:pt x="13965" y="935"/>
                      <a:pt x="13837" y="929"/>
                    </a:cubicBezTo>
                    <a:cubicBezTo>
                      <a:pt x="13710" y="923"/>
                      <a:pt x="13582" y="899"/>
                      <a:pt x="13556" y="872"/>
                    </a:cubicBezTo>
                    <a:cubicBezTo>
                      <a:pt x="13530" y="845"/>
                      <a:pt x="13461" y="820"/>
                      <a:pt x="13400" y="821"/>
                    </a:cubicBezTo>
                    <a:cubicBezTo>
                      <a:pt x="13339" y="821"/>
                      <a:pt x="13138" y="810"/>
                      <a:pt x="12959" y="790"/>
                    </a:cubicBezTo>
                    <a:cubicBezTo>
                      <a:pt x="12700" y="761"/>
                      <a:pt x="12611" y="729"/>
                      <a:pt x="12530" y="641"/>
                    </a:cubicBezTo>
                    <a:cubicBezTo>
                      <a:pt x="12417" y="516"/>
                      <a:pt x="12100" y="423"/>
                      <a:pt x="12061" y="507"/>
                    </a:cubicBezTo>
                    <a:cubicBezTo>
                      <a:pt x="12035" y="563"/>
                      <a:pt x="11840" y="541"/>
                      <a:pt x="11589" y="455"/>
                    </a:cubicBezTo>
                    <a:cubicBezTo>
                      <a:pt x="11513" y="428"/>
                      <a:pt x="11411" y="427"/>
                      <a:pt x="11359" y="445"/>
                    </a:cubicBezTo>
                    <a:cubicBezTo>
                      <a:pt x="11307" y="462"/>
                      <a:pt x="11178" y="440"/>
                      <a:pt x="11081" y="399"/>
                    </a:cubicBezTo>
                    <a:cubicBezTo>
                      <a:pt x="10984" y="358"/>
                      <a:pt x="10776" y="309"/>
                      <a:pt x="10613" y="290"/>
                    </a:cubicBezTo>
                    <a:cubicBezTo>
                      <a:pt x="10449" y="271"/>
                      <a:pt x="10205" y="229"/>
                      <a:pt x="10074" y="193"/>
                    </a:cubicBezTo>
                    <a:cubicBezTo>
                      <a:pt x="9943" y="157"/>
                      <a:pt x="9821" y="133"/>
                      <a:pt x="9805" y="146"/>
                    </a:cubicBezTo>
                    <a:cubicBezTo>
                      <a:pt x="9788" y="160"/>
                      <a:pt x="9661" y="141"/>
                      <a:pt x="9524" y="95"/>
                    </a:cubicBezTo>
                    <a:cubicBezTo>
                      <a:pt x="9374" y="46"/>
                      <a:pt x="9078" y="8"/>
                      <a:pt x="8794" y="2"/>
                    </a:cubicBezTo>
                    <a:close/>
                    <a:moveTo>
                      <a:pt x="6503" y="23"/>
                    </a:moveTo>
                    <a:cubicBezTo>
                      <a:pt x="6387" y="23"/>
                      <a:pt x="6323" y="90"/>
                      <a:pt x="6401" y="131"/>
                    </a:cubicBezTo>
                    <a:cubicBezTo>
                      <a:pt x="6501" y="184"/>
                      <a:pt x="6616" y="168"/>
                      <a:pt x="6616" y="95"/>
                    </a:cubicBezTo>
                    <a:cubicBezTo>
                      <a:pt x="6616" y="47"/>
                      <a:pt x="6576" y="23"/>
                      <a:pt x="6503" y="23"/>
                    </a:cubicBezTo>
                    <a:close/>
                    <a:moveTo>
                      <a:pt x="4298" y="465"/>
                    </a:moveTo>
                    <a:cubicBezTo>
                      <a:pt x="4280" y="465"/>
                      <a:pt x="4280" y="478"/>
                      <a:pt x="4294" y="507"/>
                    </a:cubicBezTo>
                    <a:cubicBezTo>
                      <a:pt x="4306" y="534"/>
                      <a:pt x="4350" y="555"/>
                      <a:pt x="4395" y="553"/>
                    </a:cubicBezTo>
                    <a:cubicBezTo>
                      <a:pt x="4473" y="549"/>
                      <a:pt x="4474" y="548"/>
                      <a:pt x="4403" y="507"/>
                    </a:cubicBezTo>
                    <a:cubicBezTo>
                      <a:pt x="4351" y="478"/>
                      <a:pt x="4315" y="465"/>
                      <a:pt x="4298" y="465"/>
                    </a:cubicBezTo>
                    <a:close/>
                    <a:moveTo>
                      <a:pt x="207" y="1099"/>
                    </a:moveTo>
                    <a:cubicBezTo>
                      <a:pt x="175" y="1099"/>
                      <a:pt x="148" y="1133"/>
                      <a:pt x="148" y="1176"/>
                    </a:cubicBezTo>
                    <a:cubicBezTo>
                      <a:pt x="148" y="1219"/>
                      <a:pt x="167" y="1244"/>
                      <a:pt x="191" y="1233"/>
                    </a:cubicBezTo>
                    <a:cubicBezTo>
                      <a:pt x="260" y="1203"/>
                      <a:pt x="273" y="1099"/>
                      <a:pt x="207" y="1099"/>
                    </a:cubicBezTo>
                    <a:close/>
                    <a:moveTo>
                      <a:pt x="18392" y="4601"/>
                    </a:moveTo>
                    <a:cubicBezTo>
                      <a:pt x="18367" y="4614"/>
                      <a:pt x="18384" y="4627"/>
                      <a:pt x="18435" y="4627"/>
                    </a:cubicBezTo>
                    <a:cubicBezTo>
                      <a:pt x="18486" y="4627"/>
                      <a:pt x="18507" y="4614"/>
                      <a:pt x="18482" y="4601"/>
                    </a:cubicBezTo>
                    <a:cubicBezTo>
                      <a:pt x="18456" y="4587"/>
                      <a:pt x="18418" y="4587"/>
                      <a:pt x="18392" y="4601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688" name="Shape 688"/>
              <p:cNvSpPr/>
              <p:nvPr/>
            </p:nvSpPr>
            <p:spPr>
              <a:xfrm rot="21573973">
                <a:off x="-426942" y="1672781"/>
                <a:ext cx="2406337" cy="7032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1800" i="1">
                    <a:solidFill>
                      <a:srgbClr val="B1222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Secretarias Municipais</a:t>
                </a:r>
              </a:p>
              <a:p>
                <a:pPr defTabSz="584200">
                  <a:defRPr sz="1800" i="1">
                    <a:solidFill>
                      <a:srgbClr val="B1222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de Saúde</a:t>
                </a:r>
              </a:p>
            </p:txBody>
          </p:sp>
        </p:grpSp>
        <p:grpSp>
          <p:nvGrpSpPr>
            <p:cNvPr id="692" name="Group 692"/>
            <p:cNvGrpSpPr/>
            <p:nvPr/>
          </p:nvGrpSpPr>
          <p:grpSpPr>
            <a:xfrm>
              <a:off x="0" y="734617"/>
              <a:ext cx="455613" cy="916042"/>
              <a:chOff x="0" y="0"/>
              <a:chExt cx="455612" cy="916041"/>
            </a:xfrm>
          </p:grpSpPr>
          <p:pic>
            <p:nvPicPr>
              <p:cNvPr id="690" name="image39.ti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3125" t="3320" r="1821" b="2869"/>
              <a:stretch>
                <a:fillRect/>
              </a:stretch>
            </p:blipFill>
            <p:spPr>
              <a:xfrm>
                <a:off x="0" y="466381"/>
                <a:ext cx="455613" cy="4496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98" y="0"/>
                    </a:moveTo>
                    <a:cubicBezTo>
                      <a:pt x="10716" y="638"/>
                      <a:pt x="9075" y="1810"/>
                      <a:pt x="5946" y="4080"/>
                    </a:cubicBezTo>
                    <a:lnTo>
                      <a:pt x="0" y="8388"/>
                    </a:lnTo>
                    <a:cubicBezTo>
                      <a:pt x="148" y="8731"/>
                      <a:pt x="247" y="9208"/>
                      <a:pt x="452" y="9437"/>
                    </a:cubicBezTo>
                    <a:cubicBezTo>
                      <a:pt x="1527" y="10642"/>
                      <a:pt x="1527" y="10754"/>
                      <a:pt x="452" y="11172"/>
                    </a:cubicBezTo>
                    <a:cubicBezTo>
                      <a:pt x="266" y="11244"/>
                      <a:pt x="164" y="11521"/>
                      <a:pt x="38" y="11725"/>
                    </a:cubicBezTo>
                    <a:cubicBezTo>
                      <a:pt x="142" y="11896"/>
                      <a:pt x="246" y="12110"/>
                      <a:pt x="376" y="12220"/>
                    </a:cubicBezTo>
                    <a:cubicBezTo>
                      <a:pt x="1347" y="13037"/>
                      <a:pt x="1347" y="13231"/>
                      <a:pt x="376" y="14317"/>
                    </a:cubicBezTo>
                    <a:cubicBezTo>
                      <a:pt x="271" y="14435"/>
                      <a:pt x="207" y="14734"/>
                      <a:pt x="113" y="14908"/>
                    </a:cubicBezTo>
                    <a:lnTo>
                      <a:pt x="4422" y="18226"/>
                    </a:lnTo>
                    <a:lnTo>
                      <a:pt x="8806" y="21600"/>
                    </a:lnTo>
                    <a:cubicBezTo>
                      <a:pt x="10230" y="20974"/>
                      <a:pt x="11935" y="19739"/>
                      <a:pt x="15203" y="17387"/>
                    </a:cubicBezTo>
                    <a:lnTo>
                      <a:pt x="21355" y="12983"/>
                    </a:lnTo>
                    <a:cubicBezTo>
                      <a:pt x="21282" y="12803"/>
                      <a:pt x="21248" y="12417"/>
                      <a:pt x="21167" y="12335"/>
                    </a:cubicBezTo>
                    <a:cubicBezTo>
                      <a:pt x="20504" y="11663"/>
                      <a:pt x="20504" y="11272"/>
                      <a:pt x="21167" y="10600"/>
                    </a:cubicBezTo>
                    <a:cubicBezTo>
                      <a:pt x="21349" y="10415"/>
                      <a:pt x="21468" y="9744"/>
                      <a:pt x="21600" y="9113"/>
                    </a:cubicBezTo>
                    <a:cubicBezTo>
                      <a:pt x="21587" y="9105"/>
                      <a:pt x="21595" y="8794"/>
                      <a:pt x="21581" y="8808"/>
                    </a:cubicBezTo>
                    <a:cubicBezTo>
                      <a:pt x="20681" y="9721"/>
                      <a:pt x="18589" y="7907"/>
                      <a:pt x="18947" y="6520"/>
                    </a:cubicBezTo>
                    <a:cubicBezTo>
                      <a:pt x="19213" y="5492"/>
                      <a:pt x="18328" y="4396"/>
                      <a:pt x="15447" y="2192"/>
                    </a:cubicBezTo>
                    <a:cubicBezTo>
                      <a:pt x="13955" y="1050"/>
                      <a:pt x="13031" y="429"/>
                      <a:pt x="12098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91" name="image19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35935" y="0"/>
                <a:ext cx="383490" cy="427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93" name="Group 793"/>
          <p:cNvGrpSpPr/>
          <p:nvPr/>
        </p:nvGrpSpPr>
        <p:grpSpPr>
          <a:xfrm>
            <a:off x="4956356" y="3991933"/>
            <a:ext cx="14805885" cy="8162531"/>
            <a:chOff x="0" y="0"/>
            <a:chExt cx="14805883" cy="8162529"/>
          </a:xfrm>
        </p:grpSpPr>
        <p:pic>
          <p:nvPicPr>
            <p:cNvPr id="694" name="image60.ti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3988752" y="3583749"/>
              <a:ext cx="2775666" cy="27756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5" name="Shape 695"/>
            <p:cNvSpPr/>
            <p:nvPr/>
          </p:nvSpPr>
          <p:spPr>
            <a:xfrm>
              <a:off x="657088" y="0"/>
              <a:ext cx="14148796" cy="3240956"/>
            </a:xfrm>
            <a:prstGeom prst="roundRect">
              <a:avLst>
                <a:gd name="adj" fmla="val 17602"/>
              </a:avLst>
            </a:prstGeom>
            <a:solidFill>
              <a:srgbClr val="9F606B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/>
              </a:pPr>
              <a:endParaRPr/>
            </a:p>
          </p:txBody>
        </p:sp>
        <p:pic>
          <p:nvPicPr>
            <p:cNvPr id="696" name="image62.ti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4747083" y="587405"/>
              <a:ext cx="685270" cy="6287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7" name="image62.ti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3560660" y="7302952"/>
              <a:ext cx="685270" cy="628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8" name="image63.tif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3564806" y="5944320"/>
              <a:ext cx="685269" cy="6287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9" name="image65.tif"/>
            <p:cNvPicPr>
              <a:picLocks noChangeAspect="1"/>
            </p:cNvPicPr>
            <p:nvPr/>
          </p:nvPicPr>
          <p:blipFill>
            <a:blip r:embed="rId18">
              <a:extLst/>
            </a:blip>
            <a:srcRect t="22456" b="19590"/>
            <a:stretch>
              <a:fillRect/>
            </a:stretch>
          </p:blipFill>
          <p:spPr>
            <a:xfrm rot="47926">
              <a:off x="9155783" y="3274673"/>
              <a:ext cx="3264970" cy="189214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94057"/>
                </a:srgbClr>
              </a:outerShdw>
            </a:effectLst>
          </p:spPr>
        </p:pic>
        <p:sp>
          <p:nvSpPr>
            <p:cNvPr id="700" name="Shape 700"/>
            <p:cNvSpPr/>
            <p:nvPr/>
          </p:nvSpPr>
          <p:spPr>
            <a:xfrm flipH="1">
              <a:off x="6764586" y="4524394"/>
              <a:ext cx="2060672" cy="2"/>
            </a:xfrm>
            <a:prstGeom prst="line">
              <a:avLst/>
            </a:prstGeom>
            <a:noFill/>
            <a:ln w="76200" cap="flat">
              <a:solidFill>
                <a:srgbClr val="38A507"/>
              </a:solidFill>
              <a:prstDash val="solid"/>
              <a:miter lim="400000"/>
              <a:headEnd type="triangle" w="med" len="med"/>
              <a:tailEnd type="oval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pic>
          <p:nvPicPr>
            <p:cNvPr id="701" name="image63.tif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8017051" y="3442610"/>
              <a:ext cx="663988" cy="60921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704" name="Group 704"/>
            <p:cNvGrpSpPr/>
            <p:nvPr/>
          </p:nvGrpSpPr>
          <p:grpSpPr>
            <a:xfrm>
              <a:off x="10473900" y="5500302"/>
              <a:ext cx="628737" cy="628735"/>
              <a:chOff x="0" y="0"/>
              <a:chExt cx="628735" cy="628733"/>
            </a:xfrm>
          </p:grpSpPr>
          <p:sp>
            <p:nvSpPr>
              <p:cNvPr id="702" name="Shape 702"/>
              <p:cNvSpPr/>
              <p:nvPr/>
            </p:nvSpPr>
            <p:spPr>
              <a:xfrm>
                <a:off x="0" y="0"/>
                <a:ext cx="628736" cy="628734"/>
              </a:xfrm>
              <a:prstGeom prst="ellipse">
                <a:avLst/>
              </a:prstGeom>
              <a:solidFill>
                <a:srgbClr val="CC943D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703" name="Shape 703"/>
              <p:cNvSpPr/>
              <p:nvPr/>
            </p:nvSpPr>
            <p:spPr>
              <a:xfrm>
                <a:off x="107437" y="15535"/>
                <a:ext cx="413861" cy="597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4</a:t>
                </a:r>
              </a:p>
            </p:txBody>
          </p:sp>
        </p:grpSp>
        <p:grpSp>
          <p:nvGrpSpPr>
            <p:cNvPr id="707" name="Group 707"/>
            <p:cNvGrpSpPr/>
            <p:nvPr/>
          </p:nvGrpSpPr>
          <p:grpSpPr>
            <a:xfrm>
              <a:off x="3481319" y="262235"/>
              <a:ext cx="509724" cy="597662"/>
              <a:chOff x="0" y="0"/>
              <a:chExt cx="509723" cy="597661"/>
            </a:xfrm>
          </p:grpSpPr>
          <p:sp>
            <p:nvSpPr>
              <p:cNvPr id="705" name="Shape 705"/>
              <p:cNvSpPr/>
              <p:nvPr/>
            </p:nvSpPr>
            <p:spPr>
              <a:xfrm>
                <a:off x="0" y="43969"/>
                <a:ext cx="509724" cy="509725"/>
              </a:xfrm>
              <a:prstGeom prst="ellipse">
                <a:avLst/>
              </a:prstGeom>
              <a:solidFill>
                <a:srgbClr val="9D3320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706" name="Shape 706"/>
              <p:cNvSpPr/>
              <p:nvPr/>
            </p:nvSpPr>
            <p:spPr>
              <a:xfrm>
                <a:off x="87100" y="0"/>
                <a:ext cx="335523" cy="597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715" name="Group 715"/>
            <p:cNvGrpSpPr/>
            <p:nvPr/>
          </p:nvGrpSpPr>
          <p:grpSpPr>
            <a:xfrm>
              <a:off x="1116718" y="3401048"/>
              <a:ext cx="2585278" cy="1709924"/>
              <a:chOff x="0" y="-1"/>
              <a:chExt cx="2585276" cy="1709922"/>
            </a:xfrm>
          </p:grpSpPr>
          <p:sp>
            <p:nvSpPr>
              <p:cNvPr id="708" name="Shape 708"/>
              <p:cNvSpPr/>
              <p:nvPr/>
            </p:nvSpPr>
            <p:spPr>
              <a:xfrm>
                <a:off x="0" y="46317"/>
                <a:ext cx="2585277" cy="14947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4" y="0"/>
                    </a:moveTo>
                    <a:cubicBezTo>
                      <a:pt x="566" y="0"/>
                      <a:pt x="0" y="978"/>
                      <a:pt x="0" y="2186"/>
                    </a:cubicBezTo>
                    <a:lnTo>
                      <a:pt x="0" y="19408"/>
                    </a:lnTo>
                    <a:cubicBezTo>
                      <a:pt x="0" y="20615"/>
                      <a:pt x="566" y="21600"/>
                      <a:pt x="1264" y="21600"/>
                    </a:cubicBezTo>
                    <a:lnTo>
                      <a:pt x="16165" y="21600"/>
                    </a:lnTo>
                    <a:cubicBezTo>
                      <a:pt x="16347" y="21600"/>
                      <a:pt x="16519" y="21527"/>
                      <a:pt x="16675" y="21407"/>
                    </a:cubicBezTo>
                    <a:lnTo>
                      <a:pt x="21600" y="21568"/>
                    </a:lnTo>
                    <a:lnTo>
                      <a:pt x="17428" y="18241"/>
                    </a:lnTo>
                    <a:lnTo>
                      <a:pt x="17428" y="2186"/>
                    </a:lnTo>
                    <a:cubicBezTo>
                      <a:pt x="17428" y="978"/>
                      <a:pt x="16863" y="0"/>
                      <a:pt x="16165" y="0"/>
                    </a:cubicBezTo>
                    <a:lnTo>
                      <a:pt x="1264" y="0"/>
                    </a:lnTo>
                    <a:close/>
                  </a:path>
                </a:pathLst>
              </a:custGeom>
              <a:solidFill>
                <a:srgbClr val="6F8651"/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2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000">
                    <a:solidFill>
                      <a:srgbClr val="FFFFFF"/>
                    </a:solidFill>
                    <a:effectLst>
                      <a:outerShdw blurRad="762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Papyrus"/>
                    <a:ea typeface="Papyrus"/>
                    <a:cs typeface="Papyrus"/>
                    <a:sym typeface="Papyrus"/>
                  </a:defRPr>
                </a:pPr>
                <a:endParaRPr/>
              </a:p>
            </p:txBody>
          </p:sp>
          <p:grpSp>
            <p:nvGrpSpPr>
              <p:cNvPr id="711" name="Group 711"/>
              <p:cNvGrpSpPr/>
              <p:nvPr/>
            </p:nvGrpSpPr>
            <p:grpSpPr>
              <a:xfrm>
                <a:off x="452163" y="-2"/>
                <a:ext cx="1594887" cy="1060379"/>
                <a:chOff x="0" y="0"/>
                <a:chExt cx="1594886" cy="1060377"/>
              </a:xfrm>
            </p:grpSpPr>
            <p:pic>
              <p:nvPicPr>
                <p:cNvPr id="709" name="image66.tif"/>
                <p:cNvPicPr>
                  <a:picLocks noChangeAspect="1"/>
                </p:cNvPicPr>
                <p:nvPr/>
              </p:nvPicPr>
              <p:blipFill>
                <a:blip r:embed="rId19">
                  <a:extLst/>
                </a:blip>
                <a:srcRect l="15218" t="15717" r="18071" b="12550"/>
                <a:stretch>
                  <a:fillRect/>
                </a:stretch>
              </p:blipFill>
              <p:spPr>
                <a:xfrm rot="368154">
                  <a:off x="194952" y="208212"/>
                  <a:ext cx="1171180" cy="4897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512"/>
                      </a:lnTo>
                      <a:lnTo>
                        <a:pt x="110" y="21512"/>
                      </a:lnTo>
                      <a:lnTo>
                        <a:pt x="651" y="21512"/>
                      </a:lnTo>
                      <a:lnTo>
                        <a:pt x="651" y="10747"/>
                      </a:lnTo>
                      <a:lnTo>
                        <a:pt x="651" y="0"/>
                      </a:lnTo>
                      <a:lnTo>
                        <a:pt x="110" y="0"/>
                      </a:lnTo>
                      <a:lnTo>
                        <a:pt x="0" y="0"/>
                      </a:lnTo>
                      <a:close/>
                      <a:moveTo>
                        <a:pt x="10635" y="1173"/>
                      </a:moveTo>
                      <a:lnTo>
                        <a:pt x="10606" y="9242"/>
                      </a:lnTo>
                      <a:lnTo>
                        <a:pt x="10591" y="17312"/>
                      </a:lnTo>
                      <a:lnTo>
                        <a:pt x="9867" y="17312"/>
                      </a:lnTo>
                      <a:lnTo>
                        <a:pt x="9149" y="17312"/>
                      </a:lnTo>
                      <a:lnTo>
                        <a:pt x="9149" y="10415"/>
                      </a:lnTo>
                      <a:cubicBezTo>
                        <a:pt x="9149" y="3644"/>
                        <a:pt x="9143" y="3522"/>
                        <a:pt x="8966" y="3571"/>
                      </a:cubicBezTo>
                      <a:cubicBezTo>
                        <a:pt x="8867" y="3598"/>
                        <a:pt x="8620" y="3631"/>
                        <a:pt x="8410" y="3641"/>
                      </a:cubicBezTo>
                      <a:lnTo>
                        <a:pt x="8022" y="3658"/>
                      </a:lnTo>
                      <a:lnTo>
                        <a:pt x="8022" y="12568"/>
                      </a:lnTo>
                      <a:lnTo>
                        <a:pt x="8022" y="21495"/>
                      </a:lnTo>
                      <a:lnTo>
                        <a:pt x="8586" y="21547"/>
                      </a:lnTo>
                      <a:cubicBezTo>
                        <a:pt x="8896" y="21582"/>
                        <a:pt x="10038" y="21600"/>
                        <a:pt x="11126" y="21600"/>
                      </a:cubicBezTo>
                      <a:lnTo>
                        <a:pt x="13109" y="21600"/>
                      </a:lnTo>
                      <a:lnTo>
                        <a:pt x="13087" y="17154"/>
                      </a:lnTo>
                      <a:lnTo>
                        <a:pt x="13065" y="14633"/>
                      </a:lnTo>
                      <a:cubicBezTo>
                        <a:pt x="13064" y="14504"/>
                        <a:pt x="13058" y="14402"/>
                        <a:pt x="13058" y="14266"/>
                      </a:cubicBezTo>
                      <a:lnTo>
                        <a:pt x="13058" y="13706"/>
                      </a:lnTo>
                      <a:lnTo>
                        <a:pt x="13051" y="12708"/>
                      </a:lnTo>
                      <a:lnTo>
                        <a:pt x="12926" y="12690"/>
                      </a:lnTo>
                      <a:lnTo>
                        <a:pt x="12451" y="12638"/>
                      </a:lnTo>
                      <a:lnTo>
                        <a:pt x="11850" y="12568"/>
                      </a:lnTo>
                      <a:lnTo>
                        <a:pt x="11814" y="6879"/>
                      </a:lnTo>
                      <a:lnTo>
                        <a:pt x="11799" y="1470"/>
                      </a:lnTo>
                      <a:lnTo>
                        <a:pt x="11792" y="1173"/>
                      </a:lnTo>
                      <a:lnTo>
                        <a:pt x="11214" y="1173"/>
                      </a:lnTo>
                      <a:lnTo>
                        <a:pt x="10635" y="1173"/>
                      </a:lnTo>
                      <a:close/>
                      <a:moveTo>
                        <a:pt x="16484" y="8174"/>
                      </a:moveTo>
                      <a:lnTo>
                        <a:pt x="16476" y="8384"/>
                      </a:lnTo>
                      <a:lnTo>
                        <a:pt x="16484" y="14843"/>
                      </a:lnTo>
                      <a:lnTo>
                        <a:pt x="16484" y="21495"/>
                      </a:lnTo>
                      <a:lnTo>
                        <a:pt x="17721" y="21547"/>
                      </a:lnTo>
                      <a:cubicBezTo>
                        <a:pt x="18400" y="21580"/>
                        <a:pt x="19546" y="21583"/>
                        <a:pt x="20275" y="21547"/>
                      </a:cubicBezTo>
                      <a:lnTo>
                        <a:pt x="21600" y="21495"/>
                      </a:lnTo>
                      <a:lnTo>
                        <a:pt x="21600" y="20305"/>
                      </a:lnTo>
                      <a:lnTo>
                        <a:pt x="21600" y="20077"/>
                      </a:lnTo>
                      <a:cubicBezTo>
                        <a:pt x="21587" y="19643"/>
                        <a:pt x="21580" y="19257"/>
                        <a:pt x="21571" y="19149"/>
                      </a:cubicBezTo>
                      <a:lnTo>
                        <a:pt x="21315" y="19132"/>
                      </a:lnTo>
                      <a:cubicBezTo>
                        <a:pt x="21154" y="19122"/>
                        <a:pt x="20861" y="19082"/>
                        <a:pt x="20663" y="19062"/>
                      </a:cubicBezTo>
                      <a:lnTo>
                        <a:pt x="20304" y="19027"/>
                      </a:lnTo>
                      <a:lnTo>
                        <a:pt x="20275" y="15649"/>
                      </a:lnTo>
                      <a:lnTo>
                        <a:pt x="20253" y="12253"/>
                      </a:lnTo>
                      <a:lnTo>
                        <a:pt x="19690" y="12253"/>
                      </a:lnTo>
                      <a:lnTo>
                        <a:pt x="19133" y="12253"/>
                      </a:lnTo>
                      <a:lnTo>
                        <a:pt x="19155" y="14283"/>
                      </a:lnTo>
                      <a:cubicBezTo>
                        <a:pt x="19189" y="16697"/>
                        <a:pt x="19147" y="16836"/>
                        <a:pt x="18255" y="16734"/>
                      </a:cubicBezTo>
                      <a:lnTo>
                        <a:pt x="17691" y="16664"/>
                      </a:lnTo>
                      <a:lnTo>
                        <a:pt x="17669" y="12410"/>
                      </a:lnTo>
                      <a:lnTo>
                        <a:pt x="17655" y="9137"/>
                      </a:lnTo>
                      <a:lnTo>
                        <a:pt x="17640" y="8174"/>
                      </a:lnTo>
                      <a:lnTo>
                        <a:pt x="17062" y="8174"/>
                      </a:lnTo>
                      <a:lnTo>
                        <a:pt x="16484" y="8174"/>
                      </a:lnTo>
                      <a:close/>
                      <a:moveTo>
                        <a:pt x="4004" y="17206"/>
                      </a:moveTo>
                      <a:cubicBezTo>
                        <a:pt x="3711" y="17207"/>
                        <a:pt x="3549" y="17252"/>
                        <a:pt x="3440" y="17364"/>
                      </a:cubicBezTo>
                      <a:lnTo>
                        <a:pt x="3418" y="18974"/>
                      </a:lnTo>
                      <a:lnTo>
                        <a:pt x="3389" y="20760"/>
                      </a:lnTo>
                      <a:lnTo>
                        <a:pt x="2862" y="20777"/>
                      </a:lnTo>
                      <a:cubicBezTo>
                        <a:pt x="2763" y="20829"/>
                        <a:pt x="2654" y="20851"/>
                        <a:pt x="2511" y="20812"/>
                      </a:cubicBezTo>
                      <a:cubicBezTo>
                        <a:pt x="2509" y="20812"/>
                        <a:pt x="2505" y="20812"/>
                        <a:pt x="2503" y="20812"/>
                      </a:cubicBezTo>
                      <a:cubicBezTo>
                        <a:pt x="2146" y="20876"/>
                        <a:pt x="2054" y="21058"/>
                        <a:pt x="2137" y="21512"/>
                      </a:cubicBezTo>
                      <a:cubicBezTo>
                        <a:pt x="2148" y="21571"/>
                        <a:pt x="2435" y="21588"/>
                        <a:pt x="2774" y="21565"/>
                      </a:cubicBezTo>
                      <a:cubicBezTo>
                        <a:pt x="3113" y="21541"/>
                        <a:pt x="3662" y="21536"/>
                        <a:pt x="3996" y="21530"/>
                      </a:cubicBezTo>
                      <a:lnTo>
                        <a:pt x="4582" y="21512"/>
                      </a:lnTo>
                      <a:cubicBezTo>
                        <a:pt x="4590" y="21458"/>
                        <a:pt x="4605" y="21381"/>
                        <a:pt x="4611" y="21285"/>
                      </a:cubicBezTo>
                      <a:lnTo>
                        <a:pt x="4611" y="19359"/>
                      </a:lnTo>
                      <a:lnTo>
                        <a:pt x="4611" y="17206"/>
                      </a:lnTo>
                      <a:lnTo>
                        <a:pt x="4026" y="17206"/>
                      </a:lnTo>
                      <a:lnTo>
                        <a:pt x="4004" y="17206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10" name="image67.png"/>
                <p:cNvPicPr>
                  <a:picLocks noChangeAspect="1"/>
                </p:cNvPicPr>
                <p:nvPr/>
              </p:nvPicPr>
              <p:blipFill>
                <a:blip r:embed="rId20">
                  <a:extLst/>
                </a:blip>
                <a:stretch>
                  <a:fillRect/>
                </a:stretch>
              </p:blipFill>
              <p:spPr>
                <a:xfrm rot="368154">
                  <a:off x="44023" y="77939"/>
                  <a:ext cx="1506841" cy="90449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14" name="Group 714"/>
              <p:cNvGrpSpPr/>
              <p:nvPr/>
            </p:nvGrpSpPr>
            <p:grpSpPr>
              <a:xfrm>
                <a:off x="13266" y="639112"/>
                <a:ext cx="1679922" cy="1070810"/>
                <a:chOff x="0" y="0"/>
                <a:chExt cx="1679920" cy="1070809"/>
              </a:xfrm>
            </p:grpSpPr>
            <p:pic>
              <p:nvPicPr>
                <p:cNvPr id="712" name="image68.tif"/>
                <p:cNvPicPr>
                  <a:picLocks noChangeAspect="1"/>
                </p:cNvPicPr>
                <p:nvPr/>
              </p:nvPicPr>
              <p:blipFill>
                <a:blip r:embed="rId21">
                  <a:extLst/>
                </a:blip>
                <a:srcRect l="26966" t="26873" r="8" b="26865"/>
                <a:stretch>
                  <a:fillRect/>
                </a:stretch>
              </p:blipFill>
              <p:spPr>
                <a:xfrm>
                  <a:off x="197258" y="99948"/>
                  <a:ext cx="1339729" cy="6996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89" h="21600" extrusionOk="0">
                      <a:moveTo>
                        <a:pt x="21436" y="0"/>
                      </a:moveTo>
                      <a:lnTo>
                        <a:pt x="21436" y="10794"/>
                      </a:lnTo>
                      <a:lnTo>
                        <a:pt x="21436" y="21600"/>
                      </a:lnTo>
                      <a:lnTo>
                        <a:pt x="21589" y="21600"/>
                      </a:lnTo>
                      <a:lnTo>
                        <a:pt x="21589" y="10794"/>
                      </a:lnTo>
                      <a:lnTo>
                        <a:pt x="21589" y="0"/>
                      </a:lnTo>
                      <a:lnTo>
                        <a:pt x="21436" y="0"/>
                      </a:lnTo>
                      <a:close/>
                      <a:moveTo>
                        <a:pt x="10250" y="1201"/>
                      </a:moveTo>
                      <a:lnTo>
                        <a:pt x="8587" y="1335"/>
                      </a:lnTo>
                      <a:cubicBezTo>
                        <a:pt x="7669" y="1409"/>
                        <a:pt x="6762" y="1513"/>
                        <a:pt x="6573" y="1580"/>
                      </a:cubicBezTo>
                      <a:cubicBezTo>
                        <a:pt x="6254" y="1692"/>
                        <a:pt x="6227" y="1758"/>
                        <a:pt x="6227" y="2475"/>
                      </a:cubicBezTo>
                      <a:cubicBezTo>
                        <a:pt x="6227" y="2902"/>
                        <a:pt x="6179" y="3305"/>
                        <a:pt x="6125" y="3369"/>
                      </a:cubicBezTo>
                      <a:cubicBezTo>
                        <a:pt x="6071" y="3433"/>
                        <a:pt x="5779" y="3213"/>
                        <a:pt x="5473" y="2867"/>
                      </a:cubicBezTo>
                      <a:cubicBezTo>
                        <a:pt x="4921" y="2245"/>
                        <a:pt x="4909" y="2232"/>
                        <a:pt x="4219" y="2475"/>
                      </a:cubicBezTo>
                      <a:cubicBezTo>
                        <a:pt x="1993" y="3259"/>
                        <a:pt x="208" y="5003"/>
                        <a:pt x="30" y="6555"/>
                      </a:cubicBezTo>
                      <a:cubicBezTo>
                        <a:pt x="-9" y="6896"/>
                        <a:pt x="-11" y="8088"/>
                        <a:pt x="30" y="9189"/>
                      </a:cubicBezTo>
                      <a:lnTo>
                        <a:pt x="100" y="11186"/>
                      </a:lnTo>
                      <a:lnTo>
                        <a:pt x="804" y="11235"/>
                      </a:lnTo>
                      <a:lnTo>
                        <a:pt x="1507" y="11308"/>
                      </a:lnTo>
                      <a:lnTo>
                        <a:pt x="1565" y="12423"/>
                      </a:lnTo>
                      <a:cubicBezTo>
                        <a:pt x="1595" y="13042"/>
                        <a:pt x="1697" y="13792"/>
                        <a:pt x="1795" y="14077"/>
                      </a:cubicBezTo>
                      <a:cubicBezTo>
                        <a:pt x="2335" y="15656"/>
                        <a:pt x="4583" y="17308"/>
                        <a:pt x="7180" y="18022"/>
                      </a:cubicBezTo>
                      <a:cubicBezTo>
                        <a:pt x="7887" y="18217"/>
                        <a:pt x="8978" y="18269"/>
                        <a:pt x="10838" y="18218"/>
                      </a:cubicBezTo>
                      <a:cubicBezTo>
                        <a:pt x="13192" y="18154"/>
                        <a:pt x="13622" y="18092"/>
                        <a:pt x="14752" y="17630"/>
                      </a:cubicBezTo>
                      <a:cubicBezTo>
                        <a:pt x="17486" y="16511"/>
                        <a:pt x="19100" y="14855"/>
                        <a:pt x="19178" y="13073"/>
                      </a:cubicBezTo>
                      <a:lnTo>
                        <a:pt x="19204" y="12313"/>
                      </a:lnTo>
                      <a:lnTo>
                        <a:pt x="20124" y="12362"/>
                      </a:lnTo>
                      <a:lnTo>
                        <a:pt x="21045" y="12399"/>
                      </a:lnTo>
                      <a:lnTo>
                        <a:pt x="21116" y="11308"/>
                      </a:lnTo>
                      <a:cubicBezTo>
                        <a:pt x="21155" y="10710"/>
                        <a:pt x="21175" y="9384"/>
                        <a:pt x="21154" y="8356"/>
                      </a:cubicBezTo>
                      <a:lnTo>
                        <a:pt x="21116" y="6493"/>
                      </a:lnTo>
                      <a:lnTo>
                        <a:pt x="20572" y="5538"/>
                      </a:lnTo>
                      <a:cubicBezTo>
                        <a:pt x="19600" y="3825"/>
                        <a:pt x="16293" y="1631"/>
                        <a:pt x="15660" y="2279"/>
                      </a:cubicBezTo>
                      <a:cubicBezTo>
                        <a:pt x="15452" y="2492"/>
                        <a:pt x="15389" y="2472"/>
                        <a:pt x="15283" y="2193"/>
                      </a:cubicBezTo>
                      <a:cubicBezTo>
                        <a:pt x="15106" y="1731"/>
                        <a:pt x="14354" y="1490"/>
                        <a:pt x="12674" y="1335"/>
                      </a:cubicBezTo>
                      <a:lnTo>
                        <a:pt x="11235" y="1201"/>
                      </a:lnTo>
                      <a:lnTo>
                        <a:pt x="11164" y="2610"/>
                      </a:lnTo>
                      <a:cubicBezTo>
                        <a:pt x="11125" y="3380"/>
                        <a:pt x="11071" y="4954"/>
                        <a:pt x="11043" y="6126"/>
                      </a:cubicBezTo>
                      <a:lnTo>
                        <a:pt x="10992" y="8270"/>
                      </a:lnTo>
                      <a:lnTo>
                        <a:pt x="10595" y="8196"/>
                      </a:lnTo>
                      <a:cubicBezTo>
                        <a:pt x="10377" y="8159"/>
                        <a:pt x="10166" y="8057"/>
                        <a:pt x="10122" y="7976"/>
                      </a:cubicBezTo>
                      <a:cubicBezTo>
                        <a:pt x="10078" y="7895"/>
                        <a:pt x="10090" y="6959"/>
                        <a:pt x="10148" y="5905"/>
                      </a:cubicBezTo>
                      <a:cubicBezTo>
                        <a:pt x="10206" y="4851"/>
                        <a:pt x="10249" y="3380"/>
                        <a:pt x="10250" y="2610"/>
                      </a:cubicBezTo>
                      <a:lnTo>
                        <a:pt x="10250" y="1201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13" name="image69.png"/>
                <p:cNvPicPr>
                  <a:picLocks noChangeAspect="1"/>
                </p:cNvPicPr>
                <p:nvPr/>
              </p:nvPicPr>
              <p:blipFill>
                <a:blip r:embed="rId22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1679921" cy="107081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718" name="Group 718"/>
            <p:cNvGrpSpPr/>
            <p:nvPr/>
          </p:nvGrpSpPr>
          <p:grpSpPr>
            <a:xfrm>
              <a:off x="8720075" y="7455190"/>
              <a:ext cx="620132" cy="620133"/>
              <a:chOff x="0" y="0"/>
              <a:chExt cx="620130" cy="620132"/>
            </a:xfrm>
          </p:grpSpPr>
          <p:sp>
            <p:nvSpPr>
              <p:cNvPr id="716" name="Shape 716"/>
              <p:cNvSpPr/>
              <p:nvPr/>
            </p:nvSpPr>
            <p:spPr>
              <a:xfrm>
                <a:off x="0" y="0"/>
                <a:ext cx="620131" cy="620133"/>
              </a:xfrm>
              <a:prstGeom prst="ellipse">
                <a:avLst/>
              </a:prstGeom>
              <a:solidFill>
                <a:srgbClr val="7F814A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717" name="Shape 717"/>
              <p:cNvSpPr/>
              <p:nvPr/>
            </p:nvSpPr>
            <p:spPr>
              <a:xfrm>
                <a:off x="105966" y="11234"/>
                <a:ext cx="408197" cy="597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5</a:t>
                </a:r>
              </a:p>
            </p:txBody>
          </p:sp>
        </p:grpSp>
        <p:pic>
          <p:nvPicPr>
            <p:cNvPr id="719" name="image72.pn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939452" y="975497"/>
              <a:ext cx="3418102" cy="2128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50" name="Group 750"/>
            <p:cNvGrpSpPr/>
            <p:nvPr/>
          </p:nvGrpSpPr>
          <p:grpSpPr>
            <a:xfrm>
              <a:off x="5821739" y="372511"/>
              <a:ext cx="6416806" cy="2394847"/>
              <a:chOff x="0" y="0"/>
              <a:chExt cx="6416804" cy="2394846"/>
            </a:xfrm>
          </p:grpSpPr>
          <p:grpSp>
            <p:nvGrpSpPr>
              <p:cNvPr id="746" name="Group 746"/>
              <p:cNvGrpSpPr/>
              <p:nvPr/>
            </p:nvGrpSpPr>
            <p:grpSpPr>
              <a:xfrm>
                <a:off x="-1" y="0"/>
                <a:ext cx="6416806" cy="2394847"/>
                <a:chOff x="0" y="0"/>
                <a:chExt cx="6416804" cy="2394846"/>
              </a:xfrm>
            </p:grpSpPr>
            <p:sp>
              <p:nvSpPr>
                <p:cNvPr id="720" name="Shape 720"/>
                <p:cNvSpPr/>
                <p:nvPr/>
              </p:nvSpPr>
              <p:spPr>
                <a:xfrm>
                  <a:off x="-1" y="0"/>
                  <a:ext cx="6416806" cy="2394847"/>
                </a:xfrm>
                <a:prstGeom prst="roundRect">
                  <a:avLst>
                    <a:gd name="adj" fmla="val 11470"/>
                  </a:avLst>
                </a:prstGeom>
                <a:solidFill>
                  <a:srgbClr val="BFC27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3200">
                      <a:solidFill>
                        <a:srgbClr val="6C6963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pPr>
                  <a:endParaRPr/>
                </a:p>
              </p:txBody>
            </p:sp>
            <p:grpSp>
              <p:nvGrpSpPr>
                <p:cNvPr id="723" name="Group 723"/>
                <p:cNvGrpSpPr/>
                <p:nvPr/>
              </p:nvGrpSpPr>
              <p:grpSpPr>
                <a:xfrm>
                  <a:off x="2187748" y="97523"/>
                  <a:ext cx="1017692" cy="819509"/>
                  <a:chOff x="0" y="0"/>
                  <a:chExt cx="1017691" cy="819507"/>
                </a:xfrm>
              </p:grpSpPr>
              <p:sp>
                <p:nvSpPr>
                  <p:cNvPr id="721" name="Shape 721"/>
                  <p:cNvSpPr/>
                  <p:nvPr/>
                </p:nvSpPr>
                <p:spPr>
                  <a:xfrm>
                    <a:off x="0" y="-1"/>
                    <a:ext cx="1017692" cy="819509"/>
                  </a:xfrm>
                  <a:prstGeom prst="rect">
                    <a:avLst/>
                  </a:prstGeom>
                  <a:blipFill rotWithShape="1">
                    <a:blip r:embed="rId24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50800" dist="12700" rotWithShape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584200">
                      <a:defRPr sz="17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  <a:endParaRPr/>
                  </a:p>
                </p:txBody>
              </p:sp>
              <p:sp>
                <p:nvSpPr>
                  <p:cNvPr id="722" name="Shape 722"/>
                  <p:cNvSpPr/>
                  <p:nvPr/>
                </p:nvSpPr>
                <p:spPr>
                  <a:xfrm>
                    <a:off x="0" y="81351"/>
                    <a:ext cx="1017692" cy="65680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584200">
                      <a:defRPr sz="17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r>
                      <a:t>Q-Ware FDS</a:t>
                    </a:r>
                  </a:p>
                </p:txBody>
              </p:sp>
            </p:grpSp>
            <p:grpSp>
              <p:nvGrpSpPr>
                <p:cNvPr id="726" name="Group 726"/>
                <p:cNvGrpSpPr/>
                <p:nvPr/>
              </p:nvGrpSpPr>
              <p:grpSpPr>
                <a:xfrm>
                  <a:off x="1171938" y="915848"/>
                  <a:ext cx="1017692" cy="819508"/>
                  <a:chOff x="0" y="0"/>
                  <a:chExt cx="1017691" cy="819506"/>
                </a:xfrm>
              </p:grpSpPr>
              <p:sp>
                <p:nvSpPr>
                  <p:cNvPr id="724" name="Shape 724"/>
                  <p:cNvSpPr/>
                  <p:nvPr/>
                </p:nvSpPr>
                <p:spPr>
                  <a:xfrm>
                    <a:off x="0" y="0"/>
                    <a:ext cx="1017692" cy="819507"/>
                  </a:xfrm>
                  <a:prstGeom prst="rect">
                    <a:avLst/>
                  </a:prstGeom>
                  <a:solidFill>
                    <a:srgbClr val="5F6036"/>
                  </a:solidFill>
                  <a:ln w="12700" cap="flat">
                    <a:noFill/>
                    <a:miter lim="400000"/>
                  </a:ln>
                  <a:effectLst>
                    <a:outerShdw blurRad="50800" dist="12700" rotWithShape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584200">
                      <a:defRPr sz="14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  <a:endParaRPr/>
                  </a:p>
                </p:txBody>
              </p:sp>
              <p:sp>
                <p:nvSpPr>
                  <p:cNvPr id="725" name="Shape 725"/>
                  <p:cNvSpPr/>
                  <p:nvPr/>
                </p:nvSpPr>
                <p:spPr>
                  <a:xfrm>
                    <a:off x="0" y="9959"/>
                    <a:ext cx="1017692" cy="79958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584200">
                      <a:defRPr sz="14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r>
                      <a:t>Q-Ware Proxy SSL</a:t>
                    </a:r>
                  </a:p>
                </p:txBody>
              </p:sp>
            </p:grpSp>
            <p:grpSp>
              <p:nvGrpSpPr>
                <p:cNvPr id="729" name="Group 729"/>
                <p:cNvGrpSpPr/>
                <p:nvPr/>
              </p:nvGrpSpPr>
              <p:grpSpPr>
                <a:xfrm>
                  <a:off x="159091" y="99172"/>
                  <a:ext cx="2029399" cy="819508"/>
                  <a:chOff x="0" y="0"/>
                  <a:chExt cx="2029398" cy="819506"/>
                </a:xfrm>
              </p:grpSpPr>
              <p:sp>
                <p:nvSpPr>
                  <p:cNvPr id="727" name="Shape 727"/>
                  <p:cNvSpPr/>
                  <p:nvPr/>
                </p:nvSpPr>
                <p:spPr>
                  <a:xfrm>
                    <a:off x="-1" y="0"/>
                    <a:ext cx="2029400" cy="819507"/>
                  </a:xfrm>
                  <a:prstGeom prst="rect">
                    <a:avLst/>
                  </a:prstGeom>
                  <a:solidFill>
                    <a:srgbClr val="5B7376"/>
                  </a:solidFill>
                  <a:ln w="12700" cap="flat">
                    <a:noFill/>
                    <a:miter lim="400000"/>
                  </a:ln>
                  <a:effectLst>
                    <a:outerShdw blurRad="50800" dist="12700" rotWithShape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584200">
                      <a:defRPr sz="20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  <a:endParaRPr/>
                  </a:p>
                </p:txBody>
              </p:sp>
              <p:sp>
                <p:nvSpPr>
                  <p:cNvPr id="728" name="Shape 728"/>
                  <p:cNvSpPr/>
                  <p:nvPr/>
                </p:nvSpPr>
                <p:spPr>
                  <a:xfrm>
                    <a:off x="-1" y="24237"/>
                    <a:ext cx="2029400" cy="7710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584200">
                      <a:defRPr sz="20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r>
                      <a:t>FDS File Monitor</a:t>
                    </a:r>
                  </a:p>
                </p:txBody>
              </p:sp>
            </p:grpSp>
            <p:grpSp>
              <p:nvGrpSpPr>
                <p:cNvPr id="732" name="Group 732"/>
                <p:cNvGrpSpPr/>
                <p:nvPr/>
              </p:nvGrpSpPr>
              <p:grpSpPr>
                <a:xfrm>
                  <a:off x="4206324" y="907220"/>
                  <a:ext cx="2048968" cy="842424"/>
                  <a:chOff x="0" y="0"/>
                  <a:chExt cx="2048967" cy="842422"/>
                </a:xfrm>
              </p:grpSpPr>
              <p:sp>
                <p:nvSpPr>
                  <p:cNvPr id="730" name="Shape 730"/>
                  <p:cNvSpPr/>
                  <p:nvPr/>
                </p:nvSpPr>
                <p:spPr>
                  <a:xfrm>
                    <a:off x="0" y="11458"/>
                    <a:ext cx="2048968" cy="819507"/>
                  </a:xfrm>
                  <a:prstGeom prst="rect">
                    <a:avLst/>
                  </a:prstGeom>
                  <a:solidFill>
                    <a:srgbClr val="C7422A"/>
                  </a:solidFill>
                  <a:ln w="12700" cap="flat">
                    <a:noFill/>
                    <a:miter lim="400000"/>
                  </a:ln>
                  <a:effectLst>
                    <a:outerShdw blurRad="50800" dist="12700" rotWithShape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l" defTabSz="584200">
                      <a:defRPr sz="15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  <a:endParaRPr/>
                  </a:p>
                </p:txBody>
              </p:sp>
              <p:sp>
                <p:nvSpPr>
                  <p:cNvPr id="731" name="Shape 731"/>
                  <p:cNvSpPr/>
                  <p:nvPr/>
                </p:nvSpPr>
                <p:spPr>
                  <a:xfrm>
                    <a:off x="0" y="0"/>
                    <a:ext cx="2048968" cy="84242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l" defTabSz="584200">
                      <a:defRPr sz="15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  <a:r>
                      <a:t>Q-Ware</a:t>
                    </a:r>
                  </a:p>
                  <a:p>
                    <a:pPr algn="l" defTabSz="584200">
                      <a:defRPr sz="15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  <a:r>
                      <a:t>Command Processos</a:t>
                    </a:r>
                  </a:p>
                </p:txBody>
              </p:sp>
            </p:grpSp>
            <p:grpSp>
              <p:nvGrpSpPr>
                <p:cNvPr id="735" name="Group 735"/>
                <p:cNvGrpSpPr/>
                <p:nvPr/>
              </p:nvGrpSpPr>
              <p:grpSpPr>
                <a:xfrm>
                  <a:off x="159091" y="915848"/>
                  <a:ext cx="1017692" cy="819508"/>
                  <a:chOff x="0" y="0"/>
                  <a:chExt cx="1017691" cy="819506"/>
                </a:xfrm>
              </p:grpSpPr>
              <p:sp>
                <p:nvSpPr>
                  <p:cNvPr id="733" name="Shape 733"/>
                  <p:cNvSpPr/>
                  <p:nvPr/>
                </p:nvSpPr>
                <p:spPr>
                  <a:xfrm>
                    <a:off x="0" y="0"/>
                    <a:ext cx="1017692" cy="819507"/>
                  </a:xfrm>
                  <a:prstGeom prst="rect">
                    <a:avLst/>
                  </a:prstGeom>
                  <a:solidFill>
                    <a:srgbClr val="7A2516"/>
                  </a:solidFill>
                  <a:ln w="12700" cap="flat">
                    <a:noFill/>
                    <a:miter lim="400000"/>
                  </a:ln>
                  <a:effectLst>
                    <a:outerShdw blurRad="50800" dist="12700" rotWithShape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584200">
                      <a:defRPr sz="16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  <a:endParaRPr/>
                  </a:p>
                </p:txBody>
              </p:sp>
              <p:sp>
                <p:nvSpPr>
                  <p:cNvPr id="734" name="Shape 734"/>
                  <p:cNvSpPr/>
                  <p:nvPr/>
                </p:nvSpPr>
                <p:spPr>
                  <a:xfrm>
                    <a:off x="0" y="95629"/>
                    <a:ext cx="1017692" cy="62824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584200">
                      <a:defRPr sz="16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r>
                      <a:t>Q-Ware Mail</a:t>
                    </a:r>
                  </a:p>
                </p:txBody>
              </p:sp>
            </p:grpSp>
            <p:grpSp>
              <p:nvGrpSpPr>
                <p:cNvPr id="738" name="Group 738"/>
                <p:cNvGrpSpPr/>
                <p:nvPr/>
              </p:nvGrpSpPr>
              <p:grpSpPr>
                <a:xfrm>
                  <a:off x="4212321" y="66297"/>
                  <a:ext cx="2037400" cy="885259"/>
                  <a:chOff x="0" y="0"/>
                  <a:chExt cx="2037399" cy="885257"/>
                </a:xfrm>
              </p:grpSpPr>
              <p:sp>
                <p:nvSpPr>
                  <p:cNvPr id="736" name="Shape 736"/>
                  <p:cNvSpPr/>
                  <p:nvPr/>
                </p:nvSpPr>
                <p:spPr>
                  <a:xfrm>
                    <a:off x="0" y="32875"/>
                    <a:ext cx="2037400" cy="819508"/>
                  </a:xfrm>
                  <a:prstGeom prst="rect">
                    <a:avLst/>
                  </a:prstGeom>
                  <a:blipFill rotWithShape="1">
                    <a:blip r:embed="rId25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50800" dist="12700" rotWithShape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584200">
                      <a:defRPr sz="2300">
                        <a:solidFill>
                          <a:srgbClr val="F2EBDB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pPr>
                    <a:endParaRPr/>
                  </a:p>
                </p:txBody>
              </p:sp>
              <p:sp>
                <p:nvSpPr>
                  <p:cNvPr id="737" name="Shape 737"/>
                  <p:cNvSpPr/>
                  <p:nvPr/>
                </p:nvSpPr>
                <p:spPr>
                  <a:xfrm>
                    <a:off x="0" y="0"/>
                    <a:ext cx="2037400" cy="88525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584200">
                      <a:defRPr sz="2300">
                        <a:solidFill>
                          <a:srgbClr val="F2EBDB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r>
                      <a:t>Q-Ware FDS HTTP/S</a:t>
                    </a:r>
                  </a:p>
                </p:txBody>
              </p:sp>
            </p:grpSp>
            <p:grpSp>
              <p:nvGrpSpPr>
                <p:cNvPr id="741" name="Group 741"/>
                <p:cNvGrpSpPr/>
                <p:nvPr/>
              </p:nvGrpSpPr>
              <p:grpSpPr>
                <a:xfrm>
                  <a:off x="3212494" y="95875"/>
                  <a:ext cx="1017692" cy="1642310"/>
                  <a:chOff x="0" y="0"/>
                  <a:chExt cx="1017691" cy="1642309"/>
                </a:xfrm>
              </p:grpSpPr>
              <p:sp>
                <p:nvSpPr>
                  <p:cNvPr id="739" name="Shape 739"/>
                  <p:cNvSpPr/>
                  <p:nvPr/>
                </p:nvSpPr>
                <p:spPr>
                  <a:xfrm>
                    <a:off x="0" y="0"/>
                    <a:ext cx="1017692" cy="1642310"/>
                  </a:xfrm>
                  <a:prstGeom prst="rect">
                    <a:avLst/>
                  </a:prstGeom>
                  <a:solidFill>
                    <a:srgbClr val="CC943D"/>
                  </a:solidFill>
                  <a:ln w="12700" cap="flat">
                    <a:noFill/>
                    <a:miter lim="400000"/>
                  </a:ln>
                  <a:effectLst>
                    <a:outerShdw blurRad="50800" dist="12700" rotWithShape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584200">
                      <a:defRPr sz="16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  <a:endParaRPr/>
                  </a:p>
                </p:txBody>
              </p:sp>
              <p:sp>
                <p:nvSpPr>
                  <p:cNvPr id="740" name="Shape 740"/>
                  <p:cNvSpPr/>
                  <p:nvPr/>
                </p:nvSpPr>
                <p:spPr>
                  <a:xfrm>
                    <a:off x="0" y="378525"/>
                    <a:ext cx="1017692" cy="88525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584200">
                      <a:defRPr sz="16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r>
                      <a:t>Q-Ware Web Services</a:t>
                    </a:r>
                  </a:p>
                </p:txBody>
              </p:sp>
            </p:grpSp>
            <p:grpSp>
              <p:nvGrpSpPr>
                <p:cNvPr id="744" name="Group 744"/>
                <p:cNvGrpSpPr/>
                <p:nvPr/>
              </p:nvGrpSpPr>
              <p:grpSpPr>
                <a:xfrm>
                  <a:off x="2187748" y="913017"/>
                  <a:ext cx="1017692" cy="819509"/>
                  <a:chOff x="0" y="0"/>
                  <a:chExt cx="1017691" cy="819507"/>
                </a:xfrm>
              </p:grpSpPr>
              <p:sp>
                <p:nvSpPr>
                  <p:cNvPr id="742" name="Shape 742"/>
                  <p:cNvSpPr/>
                  <p:nvPr/>
                </p:nvSpPr>
                <p:spPr>
                  <a:xfrm>
                    <a:off x="0" y="-1"/>
                    <a:ext cx="1017692" cy="819509"/>
                  </a:xfrm>
                  <a:prstGeom prst="rect">
                    <a:avLst/>
                  </a:prstGeom>
                  <a:solidFill>
                    <a:srgbClr val="794000"/>
                  </a:solidFill>
                  <a:ln w="12700" cap="flat">
                    <a:noFill/>
                    <a:miter lim="400000"/>
                  </a:ln>
                  <a:effectLst>
                    <a:outerShdw blurRad="50800" dist="12700" rotWithShape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584200">
                      <a:defRPr sz="17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  <a:endParaRPr/>
                  </a:p>
                </p:txBody>
              </p:sp>
              <p:sp>
                <p:nvSpPr>
                  <p:cNvPr id="743" name="Shape 743"/>
                  <p:cNvSpPr/>
                  <p:nvPr/>
                </p:nvSpPr>
                <p:spPr>
                  <a:xfrm>
                    <a:off x="0" y="81351"/>
                    <a:ext cx="1017692" cy="65680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584200">
                      <a:defRPr sz="17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r>
                      <a:t>Q-Ware Agenda</a:t>
                    </a:r>
                  </a:p>
                </p:txBody>
              </p:sp>
            </p:grpSp>
            <p:sp>
              <p:nvSpPr>
                <p:cNvPr id="745" name="Shape 745"/>
                <p:cNvSpPr/>
                <p:nvPr/>
              </p:nvSpPr>
              <p:spPr>
                <a:xfrm>
                  <a:off x="1276265" y="1825452"/>
                  <a:ext cx="2840659" cy="4711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200" i="1">
                      <a:solidFill>
                        <a:srgbClr val="4D5459"/>
                      </a:solidFill>
                      <a:latin typeface="Baskerville SemiBold"/>
                      <a:ea typeface="Baskerville SemiBold"/>
                      <a:cs typeface="Baskerville SemiBold"/>
                      <a:sym typeface="Baskerville SemiBold"/>
                    </a:defRPr>
                  </a:lvl1pPr>
                </a:lstStyle>
                <a:p>
                  <a:r>
                    <a:t>Q-Ware Desktop</a:t>
                  </a:r>
                </a:p>
              </p:txBody>
            </p:sp>
          </p:grpSp>
          <p:grpSp>
            <p:nvGrpSpPr>
              <p:cNvPr id="749" name="Group 749"/>
              <p:cNvGrpSpPr/>
              <p:nvPr/>
            </p:nvGrpSpPr>
            <p:grpSpPr>
              <a:xfrm>
                <a:off x="286006" y="1698456"/>
                <a:ext cx="947772" cy="681697"/>
                <a:chOff x="0" y="0"/>
                <a:chExt cx="947770" cy="681695"/>
              </a:xfrm>
            </p:grpSpPr>
            <p:pic>
              <p:nvPicPr>
                <p:cNvPr id="747" name="image25.png"/>
                <p:cNvPicPr>
                  <a:picLocks noChangeAspect="1"/>
                </p:cNvPicPr>
                <p:nvPr/>
              </p:nvPicPr>
              <p:blipFill>
                <a:blip r:embed="rId26">
                  <a:extLst/>
                </a:blip>
                <a:stretch>
                  <a:fillRect/>
                </a:stretch>
              </p:blipFill>
              <p:spPr>
                <a:xfrm>
                  <a:off x="118594" y="0"/>
                  <a:ext cx="584418" cy="58441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48" name="image26.png"/>
                <p:cNvPicPr>
                  <a:picLocks noChangeAspect="1"/>
                </p:cNvPicPr>
                <p:nvPr/>
              </p:nvPicPr>
              <p:blipFill>
                <a:blip r:embed="rId27">
                  <a:extLst/>
                </a:blip>
                <a:stretch>
                  <a:fillRect/>
                </a:stretch>
              </p:blipFill>
              <p:spPr>
                <a:xfrm>
                  <a:off x="0" y="343656"/>
                  <a:ext cx="947771" cy="33804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751" name="image12.png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13340663" y="5802465"/>
              <a:ext cx="1223618" cy="12236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2" name="Shape 752"/>
            <p:cNvSpPr/>
            <p:nvPr/>
          </p:nvSpPr>
          <p:spPr>
            <a:xfrm flipH="1">
              <a:off x="12025817" y="2729140"/>
              <a:ext cx="1649274" cy="1079911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755" name="Group 755"/>
            <p:cNvGrpSpPr/>
            <p:nvPr/>
          </p:nvGrpSpPr>
          <p:grpSpPr>
            <a:xfrm>
              <a:off x="10510509" y="2211835"/>
              <a:ext cx="555521" cy="555521"/>
              <a:chOff x="0" y="0"/>
              <a:chExt cx="555520" cy="555520"/>
            </a:xfrm>
          </p:grpSpPr>
          <p:sp>
            <p:nvSpPr>
              <p:cNvPr id="753" name="Shape 753"/>
              <p:cNvSpPr/>
              <p:nvPr/>
            </p:nvSpPr>
            <p:spPr>
              <a:xfrm>
                <a:off x="-1" y="-1"/>
                <a:ext cx="555522" cy="555522"/>
              </a:xfrm>
              <a:prstGeom prst="ellipse">
                <a:avLst/>
              </a:prstGeom>
              <a:solidFill>
                <a:srgbClr val="9D3320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754" name="Shape 754"/>
              <p:cNvSpPr/>
              <p:nvPr/>
            </p:nvSpPr>
            <p:spPr>
              <a:xfrm>
                <a:off x="94926" y="11925"/>
                <a:ext cx="365666" cy="531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8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sp>
          <p:nvSpPr>
            <p:cNvPr id="756" name="Shape 756"/>
            <p:cNvSpPr/>
            <p:nvPr/>
          </p:nvSpPr>
          <p:spPr>
            <a:xfrm>
              <a:off x="13844662" y="2721996"/>
              <a:ext cx="397756" cy="2648713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759" name="Group 759"/>
            <p:cNvGrpSpPr/>
            <p:nvPr/>
          </p:nvGrpSpPr>
          <p:grpSpPr>
            <a:xfrm>
              <a:off x="6453831" y="6702209"/>
              <a:ext cx="2030305" cy="1460321"/>
              <a:chOff x="0" y="0"/>
              <a:chExt cx="2030303" cy="1460320"/>
            </a:xfrm>
          </p:grpSpPr>
          <p:pic>
            <p:nvPicPr>
              <p:cNvPr id="757" name="image25.png"/>
              <p:cNvPicPr>
                <a:picLocks noChangeAspect="1"/>
              </p:cNvPicPr>
              <p:nvPr/>
            </p:nvPicPr>
            <p:blipFill>
              <a:blip r:embed="rId26">
                <a:extLst/>
              </a:blip>
              <a:stretch>
                <a:fillRect/>
              </a:stretch>
            </p:blipFill>
            <p:spPr>
              <a:xfrm>
                <a:off x="254053" y="0"/>
                <a:ext cx="1251931" cy="12519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8" name="image26.png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0" y="736177"/>
                <a:ext cx="2030304" cy="7241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60" name="Shape 760"/>
            <p:cNvSpPr/>
            <p:nvPr/>
          </p:nvSpPr>
          <p:spPr>
            <a:xfrm>
              <a:off x="12897383" y="4313146"/>
              <a:ext cx="723345" cy="913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600">
                  <a:solidFill>
                    <a:srgbClr val="3E231A"/>
                  </a:solidFill>
                  <a:latin typeface="Papyrus"/>
                  <a:ea typeface="Papyrus"/>
                  <a:cs typeface="Papyrus"/>
                  <a:sym typeface="Papyrus"/>
                </a:defRPr>
              </a:lvl1pPr>
            </a:lstStyle>
            <a:p>
              <a:r>
                <a:t>ou</a:t>
              </a:r>
            </a:p>
          </p:txBody>
        </p:sp>
        <p:grpSp>
          <p:nvGrpSpPr>
            <p:cNvPr id="763" name="Group 763"/>
            <p:cNvGrpSpPr/>
            <p:nvPr/>
          </p:nvGrpSpPr>
          <p:grpSpPr>
            <a:xfrm>
              <a:off x="7270844" y="3583749"/>
              <a:ext cx="591737" cy="591734"/>
              <a:chOff x="0" y="0"/>
              <a:chExt cx="591735" cy="591733"/>
            </a:xfrm>
          </p:grpSpPr>
          <p:sp>
            <p:nvSpPr>
              <p:cNvPr id="761" name="Shape 761"/>
              <p:cNvSpPr/>
              <p:nvPr/>
            </p:nvSpPr>
            <p:spPr>
              <a:xfrm>
                <a:off x="0" y="0"/>
                <a:ext cx="591736" cy="591734"/>
              </a:xfrm>
              <a:prstGeom prst="ellipse">
                <a:avLst/>
              </a:prstGeom>
              <a:solidFill>
                <a:srgbClr val="CC943D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762" name="Shape 762"/>
              <p:cNvSpPr/>
              <p:nvPr/>
            </p:nvSpPr>
            <p:spPr>
              <a:xfrm>
                <a:off x="101114" y="17103"/>
                <a:ext cx="389506" cy="5575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1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8</a:t>
                </a:r>
              </a:p>
            </p:txBody>
          </p:sp>
        </p:grpSp>
        <p:sp>
          <p:nvSpPr>
            <p:cNvPr id="764" name="Shape 764"/>
            <p:cNvSpPr/>
            <p:nvPr/>
          </p:nvSpPr>
          <p:spPr>
            <a:xfrm flipH="1">
              <a:off x="4413693" y="7537868"/>
              <a:ext cx="1851445" cy="187072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pic>
          <p:nvPicPr>
            <p:cNvPr id="765" name="image75.png" descr="Misc Database icon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0" y="5802465"/>
              <a:ext cx="2879111" cy="157536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  <a:reflection stA="50000" endPos="40000" dir="5400000" sy="-100000" algn="bl" rotWithShape="0"/>
            </a:effectLst>
          </p:spPr>
        </p:pic>
        <p:sp>
          <p:nvSpPr>
            <p:cNvPr id="766" name="Shape 766"/>
            <p:cNvSpPr/>
            <p:nvPr/>
          </p:nvSpPr>
          <p:spPr>
            <a:xfrm flipH="1" flipV="1">
              <a:off x="4426833" y="6695782"/>
              <a:ext cx="1791059" cy="862604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 flipH="1" flipV="1">
              <a:off x="2445192" y="7471774"/>
              <a:ext cx="917809" cy="358588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 flipH="1" flipV="1">
              <a:off x="2722016" y="5054914"/>
              <a:ext cx="649877" cy="649877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771" name="Group 771"/>
            <p:cNvGrpSpPr/>
            <p:nvPr/>
          </p:nvGrpSpPr>
          <p:grpSpPr>
            <a:xfrm>
              <a:off x="568126" y="5287579"/>
              <a:ext cx="591735" cy="597662"/>
              <a:chOff x="0" y="0"/>
              <a:chExt cx="591733" cy="597661"/>
            </a:xfrm>
          </p:grpSpPr>
          <p:sp>
            <p:nvSpPr>
              <p:cNvPr id="769" name="Shape 769"/>
              <p:cNvSpPr/>
              <p:nvPr/>
            </p:nvSpPr>
            <p:spPr>
              <a:xfrm>
                <a:off x="0" y="2964"/>
                <a:ext cx="591734" cy="591734"/>
              </a:xfrm>
              <a:prstGeom prst="ellipse">
                <a:avLst/>
              </a:prstGeom>
              <a:solidFill>
                <a:srgbClr val="7F814A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770" name="Shape 770"/>
              <p:cNvSpPr/>
              <p:nvPr/>
            </p:nvSpPr>
            <p:spPr>
              <a:xfrm>
                <a:off x="101114" y="-1"/>
                <a:ext cx="389504" cy="597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6</a:t>
                </a:r>
              </a:p>
            </p:txBody>
          </p:sp>
        </p:grpSp>
        <p:sp>
          <p:nvSpPr>
            <p:cNvPr id="772" name="Shape 772"/>
            <p:cNvSpPr/>
            <p:nvPr/>
          </p:nvSpPr>
          <p:spPr>
            <a:xfrm>
              <a:off x="506896" y="6247548"/>
              <a:ext cx="1865529" cy="685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17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Banco de Dados</a:t>
              </a:r>
            </a:p>
          </p:txBody>
        </p:sp>
        <p:sp>
          <p:nvSpPr>
            <p:cNvPr id="773" name="Shape 773"/>
            <p:cNvSpPr/>
            <p:nvPr/>
          </p:nvSpPr>
          <p:spPr>
            <a:xfrm flipH="1">
              <a:off x="8075651" y="6652691"/>
              <a:ext cx="4581661" cy="2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 flipH="1">
              <a:off x="8089100" y="5066219"/>
              <a:ext cx="1278564" cy="1603711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 flipV="1">
              <a:off x="4680550" y="860274"/>
              <a:ext cx="1392071" cy="1086333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779" name="Group 779"/>
            <p:cNvGrpSpPr/>
            <p:nvPr/>
          </p:nvGrpSpPr>
          <p:grpSpPr>
            <a:xfrm>
              <a:off x="6574650" y="5802465"/>
              <a:ext cx="817650" cy="912449"/>
              <a:chOff x="0" y="0"/>
              <a:chExt cx="817648" cy="912447"/>
            </a:xfrm>
          </p:grpSpPr>
          <p:pic>
            <p:nvPicPr>
              <p:cNvPr id="776" name="image19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-1" y="0"/>
                <a:ext cx="817650" cy="9124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7" name="image62.tif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50778" y="113390"/>
                <a:ext cx="368794" cy="338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8" name="image63.tif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224450" y="235670"/>
                <a:ext cx="368794" cy="3383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80" name="Shape 780"/>
            <p:cNvSpPr/>
            <p:nvPr/>
          </p:nvSpPr>
          <p:spPr>
            <a:xfrm>
              <a:off x="12398017" y="1340816"/>
              <a:ext cx="722311" cy="486370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784" name="Group 784"/>
            <p:cNvGrpSpPr/>
            <p:nvPr/>
          </p:nvGrpSpPr>
          <p:grpSpPr>
            <a:xfrm>
              <a:off x="13177201" y="1961868"/>
              <a:ext cx="1337850" cy="1492963"/>
              <a:chOff x="0" y="0"/>
              <a:chExt cx="1337849" cy="1492962"/>
            </a:xfrm>
          </p:grpSpPr>
          <p:pic>
            <p:nvPicPr>
              <p:cNvPr id="781" name="image19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0"/>
                <a:ext cx="1337850" cy="14929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82" name="image62.tif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83084" y="185532"/>
                <a:ext cx="603425" cy="5536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83" name="image63.tif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367249" y="385609"/>
                <a:ext cx="603426" cy="5536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87" name="Group 787"/>
            <p:cNvGrpSpPr/>
            <p:nvPr/>
          </p:nvGrpSpPr>
          <p:grpSpPr>
            <a:xfrm>
              <a:off x="13531758" y="303502"/>
              <a:ext cx="628735" cy="628735"/>
              <a:chOff x="0" y="0"/>
              <a:chExt cx="628733" cy="628733"/>
            </a:xfrm>
          </p:grpSpPr>
          <p:sp>
            <p:nvSpPr>
              <p:cNvPr id="785" name="Shape 785"/>
              <p:cNvSpPr/>
              <p:nvPr/>
            </p:nvSpPr>
            <p:spPr>
              <a:xfrm>
                <a:off x="0" y="0"/>
                <a:ext cx="628734" cy="628734"/>
              </a:xfrm>
              <a:prstGeom prst="ellipse">
                <a:avLst/>
              </a:prstGeom>
              <a:solidFill>
                <a:srgbClr val="9D3320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786" name="Shape 786"/>
              <p:cNvSpPr/>
              <p:nvPr/>
            </p:nvSpPr>
            <p:spPr>
              <a:xfrm>
                <a:off x="107437" y="15535"/>
                <a:ext cx="413860" cy="597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grpSp>
          <p:nvGrpSpPr>
            <p:cNvPr id="790" name="Group 790"/>
            <p:cNvGrpSpPr/>
            <p:nvPr/>
          </p:nvGrpSpPr>
          <p:grpSpPr>
            <a:xfrm>
              <a:off x="568126" y="3377439"/>
              <a:ext cx="591735" cy="597663"/>
              <a:chOff x="0" y="0"/>
              <a:chExt cx="591733" cy="597661"/>
            </a:xfrm>
          </p:grpSpPr>
          <p:sp>
            <p:nvSpPr>
              <p:cNvPr id="788" name="Shape 788"/>
              <p:cNvSpPr/>
              <p:nvPr/>
            </p:nvSpPr>
            <p:spPr>
              <a:xfrm>
                <a:off x="0" y="2964"/>
                <a:ext cx="591734" cy="591734"/>
              </a:xfrm>
              <a:prstGeom prst="ellipse">
                <a:avLst/>
              </a:prstGeom>
              <a:solidFill>
                <a:srgbClr val="7F814A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789" name="Shape 789"/>
              <p:cNvSpPr/>
              <p:nvPr/>
            </p:nvSpPr>
            <p:spPr>
              <a:xfrm>
                <a:off x="101114" y="-1"/>
                <a:ext cx="389504" cy="597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7</a:t>
                </a:r>
              </a:p>
            </p:txBody>
          </p:sp>
        </p:grpSp>
        <p:pic>
          <p:nvPicPr>
            <p:cNvPr id="791" name="image63.tif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1557512" y="1263492"/>
              <a:ext cx="555368" cy="509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2" name="Shape 792"/>
            <p:cNvSpPr/>
            <p:nvPr/>
          </p:nvSpPr>
          <p:spPr>
            <a:xfrm>
              <a:off x="5267337" y="2738689"/>
              <a:ext cx="5585154" cy="702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400" i="1"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t>Unidades de Saúde Estados e municípios</a:t>
              </a:r>
            </a:p>
          </p:txBody>
        </p:sp>
      </p:grpSp>
      <p:sp>
        <p:nvSpPr>
          <p:cNvPr id="794" name="Shape 794"/>
          <p:cNvSpPr/>
          <p:nvPr/>
        </p:nvSpPr>
        <p:spPr>
          <a:xfrm>
            <a:off x="9684173" y="2836862"/>
            <a:ext cx="677672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NUVEM DATASUS / MS</a:t>
            </a:r>
          </a:p>
        </p:txBody>
      </p:sp>
      <p:grpSp>
        <p:nvGrpSpPr>
          <p:cNvPr id="805" name="Group 805"/>
          <p:cNvGrpSpPr/>
          <p:nvPr/>
        </p:nvGrpSpPr>
        <p:grpSpPr>
          <a:xfrm>
            <a:off x="19405758" y="11265670"/>
            <a:ext cx="3170357" cy="2438088"/>
            <a:chOff x="0" y="0"/>
            <a:chExt cx="3170355" cy="2438086"/>
          </a:xfrm>
        </p:grpSpPr>
        <p:grpSp>
          <p:nvGrpSpPr>
            <p:cNvPr id="803" name="Group 803"/>
            <p:cNvGrpSpPr/>
            <p:nvPr/>
          </p:nvGrpSpPr>
          <p:grpSpPr>
            <a:xfrm>
              <a:off x="205050" y="-1"/>
              <a:ext cx="2965306" cy="2128272"/>
              <a:chOff x="-659138" y="-554880"/>
              <a:chExt cx="2965305" cy="2128270"/>
            </a:xfrm>
          </p:grpSpPr>
          <p:pic>
            <p:nvPicPr>
              <p:cNvPr id="795" name="image12.png"/>
              <p:cNvPicPr>
                <a:picLocks noChangeAspect="1"/>
              </p:cNvPicPr>
              <p:nvPr/>
            </p:nvPicPr>
            <p:blipFill>
              <a:blip r:embed="rId28">
                <a:extLst/>
              </a:blip>
              <a:stretch>
                <a:fillRect/>
              </a:stretch>
            </p:blipFill>
            <p:spPr>
              <a:xfrm>
                <a:off x="1210022" y="669642"/>
                <a:ext cx="903749" cy="9037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802" name="Group 802"/>
              <p:cNvGrpSpPr/>
              <p:nvPr/>
            </p:nvGrpSpPr>
            <p:grpSpPr>
              <a:xfrm>
                <a:off x="-659139" y="-554881"/>
                <a:ext cx="2965306" cy="1835908"/>
                <a:chOff x="54251" y="0"/>
                <a:chExt cx="2965305" cy="1835906"/>
              </a:xfrm>
            </p:grpSpPr>
            <p:grpSp>
              <p:nvGrpSpPr>
                <p:cNvPr id="798" name="Group 798"/>
                <p:cNvGrpSpPr/>
                <p:nvPr/>
              </p:nvGrpSpPr>
              <p:grpSpPr>
                <a:xfrm>
                  <a:off x="54251" y="0"/>
                  <a:ext cx="2580005" cy="1835907"/>
                  <a:chOff x="0" y="0"/>
                  <a:chExt cx="2580003" cy="1835906"/>
                </a:xfrm>
              </p:grpSpPr>
              <p:pic>
                <p:nvPicPr>
                  <p:cNvPr id="796" name="image17.png"/>
                  <p:cNvPicPr>
                    <a:picLocks noChangeAspect="1"/>
                  </p:cNvPicPr>
                  <p:nvPr/>
                </p:nvPicPr>
                <p:blipFill>
                  <a:blip r:embed="rId30">
                    <a:extLst/>
                  </a:blip>
                  <a:srcRect/>
                  <a:stretch>
                    <a:fillRect/>
                  </a:stretch>
                </p:blipFill>
                <p:spPr>
                  <a:xfrm>
                    <a:off x="0" y="0"/>
                    <a:ext cx="2580004" cy="183590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97" name="image18.png"/>
                  <p:cNvPicPr>
                    <a:picLocks noChangeAspect="1"/>
                  </p:cNvPicPr>
                  <p:nvPr/>
                </p:nvPicPr>
                <p:blipFill>
                  <a:blip r:embed="rId31">
                    <a:extLst/>
                  </a:blip>
                  <a:stretch>
                    <a:fillRect/>
                  </a:stretch>
                </p:blipFill>
                <p:spPr>
                  <a:xfrm>
                    <a:off x="14077" y="466999"/>
                    <a:ext cx="1139273" cy="105716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801" name="Group 801"/>
                <p:cNvGrpSpPr/>
                <p:nvPr/>
              </p:nvGrpSpPr>
              <p:grpSpPr>
                <a:xfrm>
                  <a:off x="2624666" y="421852"/>
                  <a:ext cx="394892" cy="794004"/>
                  <a:chOff x="0" y="0"/>
                  <a:chExt cx="394890" cy="794002"/>
                </a:xfrm>
              </p:grpSpPr>
              <p:pic>
                <p:nvPicPr>
                  <p:cNvPr id="799" name="image39.ti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125" t="3320" r="1833" b="2880"/>
                  <a:stretch>
                    <a:fillRect/>
                  </a:stretch>
                </p:blipFill>
                <p:spPr>
                  <a:xfrm>
                    <a:off x="0" y="404271"/>
                    <a:ext cx="394891" cy="3897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2113" y="0"/>
                        </a:moveTo>
                        <a:cubicBezTo>
                          <a:pt x="10731" y="638"/>
                          <a:pt x="9100" y="1799"/>
                          <a:pt x="5970" y="4069"/>
                        </a:cubicBezTo>
                        <a:lnTo>
                          <a:pt x="0" y="8402"/>
                        </a:lnTo>
                        <a:cubicBezTo>
                          <a:pt x="148" y="8745"/>
                          <a:pt x="229" y="9185"/>
                          <a:pt x="434" y="9414"/>
                        </a:cubicBezTo>
                        <a:cubicBezTo>
                          <a:pt x="1510" y="10618"/>
                          <a:pt x="1510" y="10755"/>
                          <a:pt x="434" y="11174"/>
                        </a:cubicBezTo>
                        <a:cubicBezTo>
                          <a:pt x="248" y="11246"/>
                          <a:pt x="169" y="11542"/>
                          <a:pt x="43" y="11746"/>
                        </a:cubicBezTo>
                        <a:cubicBezTo>
                          <a:pt x="147" y="11917"/>
                          <a:pt x="239" y="12099"/>
                          <a:pt x="369" y="12208"/>
                        </a:cubicBezTo>
                        <a:cubicBezTo>
                          <a:pt x="1341" y="13025"/>
                          <a:pt x="1341" y="13232"/>
                          <a:pt x="369" y="14319"/>
                        </a:cubicBezTo>
                        <a:cubicBezTo>
                          <a:pt x="264" y="14437"/>
                          <a:pt x="202" y="14739"/>
                          <a:pt x="109" y="14913"/>
                        </a:cubicBezTo>
                        <a:lnTo>
                          <a:pt x="4450" y="18235"/>
                        </a:lnTo>
                        <a:lnTo>
                          <a:pt x="8814" y="21600"/>
                        </a:lnTo>
                        <a:cubicBezTo>
                          <a:pt x="10239" y="20974"/>
                          <a:pt x="11928" y="19751"/>
                          <a:pt x="15196" y="17399"/>
                        </a:cubicBezTo>
                        <a:lnTo>
                          <a:pt x="21383" y="12978"/>
                        </a:lnTo>
                        <a:cubicBezTo>
                          <a:pt x="21310" y="12798"/>
                          <a:pt x="21269" y="12401"/>
                          <a:pt x="21188" y="12318"/>
                        </a:cubicBezTo>
                        <a:cubicBezTo>
                          <a:pt x="20525" y="11647"/>
                          <a:pt x="20525" y="11295"/>
                          <a:pt x="21188" y="10624"/>
                        </a:cubicBezTo>
                        <a:cubicBezTo>
                          <a:pt x="21370" y="10439"/>
                          <a:pt x="21468" y="9737"/>
                          <a:pt x="21600" y="9106"/>
                        </a:cubicBezTo>
                        <a:cubicBezTo>
                          <a:pt x="21587" y="9098"/>
                          <a:pt x="21571" y="8806"/>
                          <a:pt x="21557" y="8820"/>
                        </a:cubicBezTo>
                        <a:cubicBezTo>
                          <a:pt x="20656" y="9733"/>
                          <a:pt x="18594" y="7920"/>
                          <a:pt x="18952" y="6533"/>
                        </a:cubicBezTo>
                        <a:cubicBezTo>
                          <a:pt x="19217" y="5505"/>
                          <a:pt x="18315" y="4382"/>
                          <a:pt x="15435" y="2178"/>
                        </a:cubicBezTo>
                        <a:cubicBezTo>
                          <a:pt x="13942" y="1036"/>
                          <a:pt x="13047" y="429"/>
                          <a:pt x="12113" y="0"/>
                        </a:cubicBezTo>
                        <a:close/>
                      </a:path>
                    </a:pathLst>
                  </a:cu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800" name="image19.png"/>
                  <p:cNvPicPr>
                    <a:picLocks noChangeAspect="1"/>
                  </p:cNvPicPr>
                  <p:nvPr/>
                </p:nvPicPr>
                <p:blipFill>
                  <a:blip r:embed="rId10">
                    <a:extLst/>
                  </a:blip>
                  <a:stretch>
                    <a:fillRect/>
                  </a:stretch>
                </p:blipFill>
                <p:spPr>
                  <a:xfrm>
                    <a:off x="31149" y="0"/>
                    <a:ext cx="332419" cy="37096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</p:grpSp>
        <p:sp>
          <p:nvSpPr>
            <p:cNvPr id="804" name="Shape 804"/>
            <p:cNvSpPr/>
            <p:nvPr/>
          </p:nvSpPr>
          <p:spPr>
            <a:xfrm>
              <a:off x="0" y="1734813"/>
              <a:ext cx="2088310" cy="703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1800" i="1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Comunidades</a:t>
              </a:r>
            </a:p>
            <a:p>
              <a:pPr defTabSz="584200">
                <a:defRPr sz="1800" i="1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isoladas</a:t>
              </a:r>
            </a:p>
          </p:txBody>
        </p:sp>
      </p:grp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0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0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Shape 810"/>
          <p:cNvSpPr/>
          <p:nvPr/>
        </p:nvSpPr>
        <p:spPr>
          <a:xfrm>
            <a:off x="430132" y="400200"/>
            <a:ext cx="1012054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Q-Ware para o Ministério da Saúde</a:t>
            </a:r>
          </a:p>
        </p:txBody>
      </p:sp>
      <p:pic>
        <p:nvPicPr>
          <p:cNvPr id="81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75871" y="200092"/>
            <a:ext cx="5842098" cy="13050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5" name="Group 815"/>
          <p:cNvGrpSpPr/>
          <p:nvPr/>
        </p:nvGrpSpPr>
        <p:grpSpPr>
          <a:xfrm rot="16287634">
            <a:off x="4188051" y="3292482"/>
            <a:ext cx="1269892" cy="1068837"/>
            <a:chOff x="0" y="0"/>
            <a:chExt cx="1269890" cy="1068835"/>
          </a:xfrm>
        </p:grpSpPr>
        <p:sp>
          <p:nvSpPr>
            <p:cNvPr id="812" name="Shape 812"/>
            <p:cNvSpPr/>
            <p:nvPr/>
          </p:nvSpPr>
          <p:spPr>
            <a:xfrm>
              <a:off x="634943" y="0"/>
              <a:ext cx="3" cy="92442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0" y="144411"/>
              <a:ext cx="2" cy="92442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269888" y="144411"/>
              <a:ext cx="3" cy="92442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</p:grpSp>
      <p:grpSp>
        <p:nvGrpSpPr>
          <p:cNvPr id="935" name="Group 935"/>
          <p:cNvGrpSpPr/>
          <p:nvPr/>
        </p:nvGrpSpPr>
        <p:grpSpPr>
          <a:xfrm>
            <a:off x="5935349" y="2568528"/>
            <a:ext cx="17733729" cy="10590545"/>
            <a:chOff x="0" y="0"/>
            <a:chExt cx="17733728" cy="10590543"/>
          </a:xfrm>
        </p:grpSpPr>
        <p:sp>
          <p:nvSpPr>
            <p:cNvPr id="816" name="Shape 816"/>
            <p:cNvSpPr/>
            <p:nvPr/>
          </p:nvSpPr>
          <p:spPr>
            <a:xfrm>
              <a:off x="10552" y="3116285"/>
              <a:ext cx="17712624" cy="3520491"/>
            </a:xfrm>
            <a:prstGeom prst="roundRect">
              <a:avLst>
                <a:gd name="adj" fmla="val 8929"/>
              </a:avLst>
            </a:prstGeom>
            <a:solidFill>
              <a:srgbClr val="9F606B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/>
              </a:pPr>
              <a:endParaRPr/>
            </a:p>
          </p:txBody>
        </p:sp>
        <p:grpSp>
          <p:nvGrpSpPr>
            <p:cNvPr id="855" name="Group 855"/>
            <p:cNvGrpSpPr/>
            <p:nvPr/>
          </p:nvGrpSpPr>
          <p:grpSpPr>
            <a:xfrm>
              <a:off x="-1" y="0"/>
              <a:ext cx="17733730" cy="3223423"/>
              <a:chOff x="0" y="484614"/>
              <a:chExt cx="17733728" cy="3223422"/>
            </a:xfrm>
          </p:grpSpPr>
          <p:sp>
            <p:nvSpPr>
              <p:cNvPr id="817" name="Shape 817"/>
              <p:cNvSpPr/>
              <p:nvPr/>
            </p:nvSpPr>
            <p:spPr>
              <a:xfrm>
                <a:off x="0" y="535806"/>
                <a:ext cx="17733729" cy="3172232"/>
              </a:xfrm>
              <a:prstGeom prst="roundRect">
                <a:avLst>
                  <a:gd name="adj" fmla="val 8236"/>
                </a:avLst>
              </a:prstGeom>
              <a:solidFill>
                <a:srgbClr val="D9971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60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/>
              </a:p>
            </p:txBody>
          </p:sp>
          <p:pic>
            <p:nvPicPr>
              <p:cNvPr id="818" name="image76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0889" y="1465816"/>
                <a:ext cx="17691951" cy="11062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19" name="Shape 819"/>
              <p:cNvSpPr/>
              <p:nvPr/>
            </p:nvSpPr>
            <p:spPr>
              <a:xfrm>
                <a:off x="3338366" y="1560745"/>
                <a:ext cx="11175321" cy="9163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300">
                    <a:solidFill>
                      <a:srgbClr val="6F6A5A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lvl1pPr>
              </a:lstStyle>
              <a:p>
                <a:r>
                  <a:t>Q-Ware + QWCFP ESB</a:t>
                </a:r>
              </a:p>
            </p:txBody>
          </p:sp>
          <p:grpSp>
            <p:nvGrpSpPr>
              <p:cNvPr id="822" name="Group 822"/>
              <p:cNvGrpSpPr/>
              <p:nvPr/>
            </p:nvGrpSpPr>
            <p:grpSpPr>
              <a:xfrm>
                <a:off x="4008083" y="576782"/>
                <a:ext cx="1719122" cy="987915"/>
                <a:chOff x="0" y="541947"/>
                <a:chExt cx="1719120" cy="987913"/>
              </a:xfrm>
            </p:grpSpPr>
            <p:pic>
              <p:nvPicPr>
                <p:cNvPr id="820" name="image77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541947"/>
                  <a:ext cx="1719121" cy="9879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21" name="Shape 821"/>
                <p:cNvSpPr/>
                <p:nvPr/>
              </p:nvSpPr>
              <p:spPr>
                <a:xfrm>
                  <a:off x="114646" y="667361"/>
                  <a:ext cx="1489827" cy="7370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2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Web</a:t>
                  </a:r>
                </a:p>
              </p:txBody>
            </p:sp>
          </p:grpSp>
          <p:grpSp>
            <p:nvGrpSpPr>
              <p:cNvPr id="825" name="Group 825"/>
              <p:cNvGrpSpPr/>
              <p:nvPr/>
            </p:nvGrpSpPr>
            <p:grpSpPr>
              <a:xfrm>
                <a:off x="13707465" y="542162"/>
                <a:ext cx="3991599" cy="996024"/>
                <a:chOff x="0" y="542162"/>
                <a:chExt cx="3991597" cy="996022"/>
              </a:xfrm>
            </p:grpSpPr>
            <p:pic>
              <p:nvPicPr>
                <p:cNvPr id="823" name="image78.pn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542162"/>
                  <a:ext cx="3991598" cy="99602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24" name="Shape 824"/>
                <p:cNvSpPr/>
                <p:nvPr/>
              </p:nvSpPr>
              <p:spPr>
                <a:xfrm>
                  <a:off x="75112" y="667361"/>
                  <a:ext cx="3841373" cy="7370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1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Web Service</a:t>
                  </a:r>
                </a:p>
              </p:txBody>
            </p:sp>
          </p:grpSp>
          <p:grpSp>
            <p:nvGrpSpPr>
              <p:cNvPr id="828" name="Group 828"/>
              <p:cNvGrpSpPr/>
              <p:nvPr/>
            </p:nvGrpSpPr>
            <p:grpSpPr>
              <a:xfrm>
                <a:off x="33651" y="2520624"/>
                <a:ext cx="2822820" cy="1072714"/>
                <a:chOff x="-1" y="0"/>
                <a:chExt cx="2822818" cy="1072713"/>
              </a:xfrm>
            </p:grpSpPr>
            <p:pic>
              <p:nvPicPr>
                <p:cNvPr id="826" name="image79.pn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-2" y="-1"/>
                  <a:ext cx="2822820" cy="107271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27" name="Shape 827"/>
                <p:cNvSpPr/>
                <p:nvPr/>
              </p:nvSpPr>
              <p:spPr>
                <a:xfrm>
                  <a:off x="581091" y="88128"/>
                  <a:ext cx="1682436" cy="89645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2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API</a:t>
                  </a:r>
                </a:p>
              </p:txBody>
            </p:sp>
          </p:grpSp>
          <p:grpSp>
            <p:nvGrpSpPr>
              <p:cNvPr id="831" name="Group 831"/>
              <p:cNvGrpSpPr/>
              <p:nvPr/>
            </p:nvGrpSpPr>
            <p:grpSpPr>
              <a:xfrm>
                <a:off x="2766219" y="2520167"/>
                <a:ext cx="2656062" cy="1072714"/>
                <a:chOff x="0" y="474563"/>
                <a:chExt cx="2656061" cy="1072713"/>
              </a:xfrm>
            </p:grpSpPr>
            <p:pic>
              <p:nvPicPr>
                <p:cNvPr id="829" name="image80.png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0" y="474563"/>
                  <a:ext cx="2656062" cy="10727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30" name="Shape 830"/>
                <p:cNvSpPr/>
                <p:nvPr/>
              </p:nvSpPr>
              <p:spPr>
                <a:xfrm>
                  <a:off x="278312" y="567754"/>
                  <a:ext cx="2218573" cy="9362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4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Socket</a:t>
                  </a:r>
                </a:p>
              </p:txBody>
            </p:sp>
          </p:grpSp>
          <p:grpSp>
            <p:nvGrpSpPr>
              <p:cNvPr id="834" name="Group 834"/>
              <p:cNvGrpSpPr/>
              <p:nvPr/>
            </p:nvGrpSpPr>
            <p:grpSpPr>
              <a:xfrm>
                <a:off x="5279493" y="2493866"/>
                <a:ext cx="4683409" cy="1124915"/>
                <a:chOff x="0" y="372671"/>
                <a:chExt cx="4683407" cy="1124913"/>
              </a:xfrm>
            </p:grpSpPr>
            <p:pic>
              <p:nvPicPr>
                <p:cNvPr id="832" name="image81.pn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0" y="372671"/>
                  <a:ext cx="4683408" cy="112491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33" name="Shape 833"/>
                <p:cNvSpPr/>
                <p:nvPr/>
              </p:nvSpPr>
              <p:spPr>
                <a:xfrm>
                  <a:off x="155774" y="517951"/>
                  <a:ext cx="4371858" cy="79685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8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Command Line</a:t>
                  </a:r>
                </a:p>
              </p:txBody>
            </p:sp>
          </p:grpSp>
          <p:pic>
            <p:nvPicPr>
              <p:cNvPr id="835" name="image82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27522" y="568546"/>
                <a:ext cx="2361074" cy="9879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36" name="Shape 836"/>
              <p:cNvSpPr/>
              <p:nvPr/>
            </p:nvSpPr>
            <p:spPr>
              <a:xfrm>
                <a:off x="152027" y="690206"/>
                <a:ext cx="2160351" cy="7370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600">
                    <a:solidFill>
                      <a:srgbClr val="6F6A5A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lvl1pPr>
              </a:lstStyle>
              <a:p>
                <a:r>
                  <a:t>HTTPS</a:t>
                </a:r>
              </a:p>
            </p:txBody>
          </p:sp>
          <p:grpSp>
            <p:nvGrpSpPr>
              <p:cNvPr id="839" name="Group 839"/>
              <p:cNvGrpSpPr/>
              <p:nvPr/>
            </p:nvGrpSpPr>
            <p:grpSpPr>
              <a:xfrm>
                <a:off x="2296536" y="559365"/>
                <a:ext cx="1806208" cy="987912"/>
                <a:chOff x="0" y="362657"/>
                <a:chExt cx="1806207" cy="987911"/>
              </a:xfrm>
            </p:grpSpPr>
            <p:pic>
              <p:nvPicPr>
                <p:cNvPr id="837" name="image83.png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0" y="362657"/>
                  <a:ext cx="1806208" cy="9879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38" name="Shape 838"/>
                <p:cNvSpPr/>
                <p:nvPr/>
              </p:nvSpPr>
              <p:spPr>
                <a:xfrm>
                  <a:off x="127701" y="448227"/>
                  <a:ext cx="1550805" cy="81677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9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SFTP</a:t>
                  </a:r>
                </a:p>
              </p:txBody>
            </p:sp>
          </p:grpSp>
          <p:grpSp>
            <p:nvGrpSpPr>
              <p:cNvPr id="842" name="Group 842"/>
              <p:cNvGrpSpPr/>
              <p:nvPr/>
            </p:nvGrpSpPr>
            <p:grpSpPr>
              <a:xfrm>
                <a:off x="5648817" y="594200"/>
                <a:ext cx="1577910" cy="987913"/>
                <a:chOff x="0" y="362657"/>
                <a:chExt cx="1577908" cy="987911"/>
              </a:xfrm>
            </p:grpSpPr>
            <p:pic>
              <p:nvPicPr>
                <p:cNvPr id="840" name="image84.png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0" y="362657"/>
                  <a:ext cx="1577909" cy="9879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41" name="Shape 841"/>
                <p:cNvSpPr/>
                <p:nvPr/>
              </p:nvSpPr>
              <p:spPr>
                <a:xfrm>
                  <a:off x="127701" y="488069"/>
                  <a:ext cx="1322505" cy="73708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6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FDS</a:t>
                  </a:r>
                </a:p>
              </p:txBody>
            </p:sp>
          </p:grpSp>
          <p:grpSp>
            <p:nvGrpSpPr>
              <p:cNvPr id="845" name="Group 845"/>
              <p:cNvGrpSpPr/>
              <p:nvPr/>
            </p:nvGrpSpPr>
            <p:grpSpPr>
              <a:xfrm>
                <a:off x="7116438" y="568353"/>
                <a:ext cx="1782777" cy="1005520"/>
                <a:chOff x="0" y="363214"/>
                <a:chExt cx="1782775" cy="1005519"/>
              </a:xfrm>
            </p:grpSpPr>
            <p:pic>
              <p:nvPicPr>
                <p:cNvPr id="843" name="image85.png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tretch>
                  <a:fillRect/>
                </a:stretch>
              </p:blipFill>
              <p:spPr>
                <a:xfrm>
                  <a:off x="0" y="363214"/>
                  <a:ext cx="1782776" cy="100552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44" name="Shape 844"/>
                <p:cNvSpPr/>
                <p:nvPr/>
              </p:nvSpPr>
              <p:spPr>
                <a:xfrm>
                  <a:off x="91030" y="488069"/>
                  <a:ext cx="1600714" cy="73708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6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Email</a:t>
                  </a:r>
                </a:p>
              </p:txBody>
            </p:sp>
          </p:grpSp>
          <p:grpSp>
            <p:nvGrpSpPr>
              <p:cNvPr id="848" name="Group 848"/>
              <p:cNvGrpSpPr/>
              <p:nvPr/>
            </p:nvGrpSpPr>
            <p:grpSpPr>
              <a:xfrm>
                <a:off x="9842649" y="2497586"/>
                <a:ext cx="3956381" cy="1106235"/>
                <a:chOff x="0" y="476510"/>
                <a:chExt cx="3956380" cy="1106234"/>
              </a:xfrm>
            </p:grpSpPr>
            <p:pic>
              <p:nvPicPr>
                <p:cNvPr id="846" name="image86.png"/>
                <p:cNvPicPr>
                  <a:picLocks noChangeAspect="1"/>
                </p:cNvPicPr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>
                  <a:off x="0" y="476509"/>
                  <a:ext cx="3956381" cy="110623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47" name="Shape 847"/>
                <p:cNvSpPr/>
                <p:nvPr/>
              </p:nvSpPr>
              <p:spPr>
                <a:xfrm>
                  <a:off x="43625" y="667361"/>
                  <a:ext cx="3873470" cy="7370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1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Web Service</a:t>
                  </a:r>
                </a:p>
              </p:txBody>
            </p:sp>
          </p:grpSp>
          <p:grpSp>
            <p:nvGrpSpPr>
              <p:cNvPr id="851" name="Group 851"/>
              <p:cNvGrpSpPr/>
              <p:nvPr/>
            </p:nvGrpSpPr>
            <p:grpSpPr>
              <a:xfrm>
                <a:off x="8772802" y="484614"/>
                <a:ext cx="4973850" cy="1075747"/>
                <a:chOff x="0" y="19921"/>
                <a:chExt cx="4973849" cy="1075746"/>
              </a:xfrm>
            </p:grpSpPr>
            <p:pic>
              <p:nvPicPr>
                <p:cNvPr id="849" name="image87.png"/>
                <p:cNvPicPr>
                  <a:picLocks noChangeAspect="1"/>
                </p:cNvPicPr>
                <p:nvPr/>
              </p:nvPicPr>
              <p:blipFill>
                <a:blip r:embed="rId16">
                  <a:extLst/>
                </a:blip>
                <a:stretch>
                  <a:fillRect/>
                </a:stretch>
              </p:blipFill>
              <p:spPr>
                <a:xfrm>
                  <a:off x="0" y="71522"/>
                  <a:ext cx="4973850" cy="102368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50" name="Shape 850"/>
                <p:cNvSpPr/>
                <p:nvPr/>
              </p:nvSpPr>
              <p:spPr>
                <a:xfrm>
                  <a:off x="123897" y="19921"/>
                  <a:ext cx="4402974" cy="107574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40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Web Apps</a:t>
                  </a:r>
                </a:p>
              </p:txBody>
            </p:sp>
          </p:grpSp>
          <p:grpSp>
            <p:nvGrpSpPr>
              <p:cNvPr id="854" name="Group 854"/>
              <p:cNvGrpSpPr/>
              <p:nvPr/>
            </p:nvGrpSpPr>
            <p:grpSpPr>
              <a:xfrm>
                <a:off x="13747561" y="2499052"/>
                <a:ext cx="3956384" cy="1106236"/>
                <a:chOff x="0" y="476510"/>
                <a:chExt cx="3956382" cy="1106234"/>
              </a:xfrm>
            </p:grpSpPr>
            <p:pic>
              <p:nvPicPr>
                <p:cNvPr id="852" name="image86.png"/>
                <p:cNvPicPr>
                  <a:picLocks noChangeAspect="1"/>
                </p:cNvPicPr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>
                  <a:off x="0" y="476509"/>
                  <a:ext cx="3956383" cy="110623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53" name="Shape 853"/>
                <p:cNvSpPr/>
                <p:nvPr/>
              </p:nvSpPr>
              <p:spPr>
                <a:xfrm>
                  <a:off x="412041" y="667361"/>
                  <a:ext cx="2874713" cy="7370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2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Sistemas</a:t>
                  </a:r>
                </a:p>
              </p:txBody>
            </p:sp>
          </p:grpSp>
        </p:grpSp>
        <p:sp>
          <p:nvSpPr>
            <p:cNvPr id="856" name="Shape 856"/>
            <p:cNvSpPr/>
            <p:nvPr/>
          </p:nvSpPr>
          <p:spPr>
            <a:xfrm>
              <a:off x="10552" y="6636815"/>
              <a:ext cx="17712624" cy="3820029"/>
            </a:xfrm>
            <a:prstGeom prst="roundRect">
              <a:avLst>
                <a:gd name="adj" fmla="val 8228"/>
              </a:avLst>
            </a:prstGeom>
            <a:blipFill rotWithShape="1">
              <a:blip r:embed="rId17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857" name="image62.tif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3020657" y="6012772"/>
              <a:ext cx="629407" cy="5774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8" name="Shape 858"/>
            <p:cNvSpPr/>
            <p:nvPr/>
          </p:nvSpPr>
          <p:spPr>
            <a:xfrm flipH="1">
              <a:off x="15467194" y="6313679"/>
              <a:ext cx="597697" cy="979329"/>
            </a:xfrm>
            <a:prstGeom prst="line">
              <a:avLst/>
            </a:prstGeom>
            <a:noFill/>
            <a:ln w="76200" cap="flat">
              <a:solidFill>
                <a:srgbClr val="38A507"/>
              </a:solidFill>
              <a:prstDash val="solid"/>
              <a:miter lim="400000"/>
              <a:headEnd type="triangle" w="med" len="med"/>
              <a:tailEnd type="oval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861" name="Group 861"/>
            <p:cNvGrpSpPr/>
            <p:nvPr/>
          </p:nvGrpSpPr>
          <p:grpSpPr>
            <a:xfrm>
              <a:off x="5490620" y="3392171"/>
              <a:ext cx="629407" cy="737993"/>
              <a:chOff x="0" y="0"/>
              <a:chExt cx="629405" cy="737991"/>
            </a:xfrm>
          </p:grpSpPr>
          <p:sp>
            <p:nvSpPr>
              <p:cNvPr id="859" name="Shape 859"/>
              <p:cNvSpPr/>
              <p:nvPr/>
            </p:nvSpPr>
            <p:spPr>
              <a:xfrm>
                <a:off x="0" y="54293"/>
                <a:ext cx="629406" cy="629407"/>
              </a:xfrm>
              <a:prstGeom prst="ellipse">
                <a:avLst/>
              </a:prstGeom>
              <a:solidFill>
                <a:srgbClr val="9D3320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860" name="Shape 860"/>
              <p:cNvSpPr/>
              <p:nvPr/>
            </p:nvSpPr>
            <p:spPr>
              <a:xfrm>
                <a:off x="107551" y="0"/>
                <a:ext cx="414302" cy="73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868" name="Group 868"/>
            <p:cNvGrpSpPr/>
            <p:nvPr/>
          </p:nvGrpSpPr>
          <p:grpSpPr>
            <a:xfrm>
              <a:off x="4095841" y="7528479"/>
              <a:ext cx="2821372" cy="3062065"/>
              <a:chOff x="-1" y="-3"/>
              <a:chExt cx="2821371" cy="3062064"/>
            </a:xfrm>
          </p:grpSpPr>
          <p:grpSp>
            <p:nvGrpSpPr>
              <p:cNvPr id="864" name="Group 864"/>
              <p:cNvGrpSpPr/>
              <p:nvPr/>
            </p:nvGrpSpPr>
            <p:grpSpPr>
              <a:xfrm>
                <a:off x="230320" y="-4"/>
                <a:ext cx="2360726" cy="1512763"/>
                <a:chOff x="0" y="0"/>
                <a:chExt cx="2360724" cy="1512761"/>
              </a:xfrm>
            </p:grpSpPr>
            <p:pic>
              <p:nvPicPr>
                <p:cNvPr id="862" name="image66.tif"/>
                <p:cNvPicPr>
                  <a:picLocks noChangeAspect="1"/>
                </p:cNvPicPr>
                <p:nvPr/>
              </p:nvPicPr>
              <p:blipFill>
                <a:blip r:embed="rId19">
                  <a:extLst/>
                </a:blip>
                <a:srcRect l="15218" t="15707" r="18062" b="12508"/>
                <a:stretch>
                  <a:fillRect/>
                </a:stretch>
              </p:blipFill>
              <p:spPr>
                <a:xfrm rot="368154">
                  <a:off x="248094" y="285811"/>
                  <a:ext cx="1806972" cy="7560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498"/>
                      </a:lnTo>
                      <a:lnTo>
                        <a:pt x="114" y="21498"/>
                      </a:lnTo>
                      <a:lnTo>
                        <a:pt x="645" y="21498"/>
                      </a:lnTo>
                      <a:lnTo>
                        <a:pt x="645" y="10749"/>
                      </a:lnTo>
                      <a:lnTo>
                        <a:pt x="645" y="0"/>
                      </a:lnTo>
                      <a:lnTo>
                        <a:pt x="114" y="0"/>
                      </a:lnTo>
                      <a:lnTo>
                        <a:pt x="0" y="0"/>
                      </a:lnTo>
                      <a:close/>
                      <a:moveTo>
                        <a:pt x="10636" y="1179"/>
                      </a:moveTo>
                      <a:lnTo>
                        <a:pt x="10608" y="9241"/>
                      </a:lnTo>
                      <a:lnTo>
                        <a:pt x="10584" y="17303"/>
                      </a:lnTo>
                      <a:lnTo>
                        <a:pt x="9868" y="17303"/>
                      </a:lnTo>
                      <a:lnTo>
                        <a:pt x="9147" y="17303"/>
                      </a:lnTo>
                      <a:lnTo>
                        <a:pt x="9147" y="10420"/>
                      </a:lnTo>
                      <a:cubicBezTo>
                        <a:pt x="9147" y="3655"/>
                        <a:pt x="9148" y="3523"/>
                        <a:pt x="8971" y="3572"/>
                      </a:cubicBezTo>
                      <a:cubicBezTo>
                        <a:pt x="8872" y="3599"/>
                        <a:pt x="8612" y="3630"/>
                        <a:pt x="8402" y="3640"/>
                      </a:cubicBezTo>
                      <a:lnTo>
                        <a:pt x="8022" y="3651"/>
                      </a:lnTo>
                      <a:lnTo>
                        <a:pt x="8022" y="12563"/>
                      </a:lnTo>
                      <a:lnTo>
                        <a:pt x="8022" y="21475"/>
                      </a:lnTo>
                      <a:lnTo>
                        <a:pt x="8582" y="21532"/>
                      </a:lnTo>
                      <a:cubicBezTo>
                        <a:pt x="8891" y="21567"/>
                        <a:pt x="10037" y="21600"/>
                        <a:pt x="11125" y="21600"/>
                      </a:cubicBezTo>
                      <a:lnTo>
                        <a:pt x="13108" y="21600"/>
                      </a:lnTo>
                      <a:lnTo>
                        <a:pt x="13080" y="17144"/>
                      </a:lnTo>
                      <a:lnTo>
                        <a:pt x="13065" y="14627"/>
                      </a:lnTo>
                      <a:cubicBezTo>
                        <a:pt x="13064" y="14498"/>
                        <a:pt x="13061" y="14399"/>
                        <a:pt x="13061" y="14264"/>
                      </a:cubicBezTo>
                      <a:lnTo>
                        <a:pt x="13061" y="13697"/>
                      </a:lnTo>
                      <a:lnTo>
                        <a:pt x="13051" y="12699"/>
                      </a:lnTo>
                      <a:lnTo>
                        <a:pt x="12928" y="12688"/>
                      </a:lnTo>
                      <a:lnTo>
                        <a:pt x="12449" y="12643"/>
                      </a:lnTo>
                      <a:lnTo>
                        <a:pt x="11841" y="12574"/>
                      </a:lnTo>
                      <a:lnTo>
                        <a:pt x="11822" y="6883"/>
                      </a:lnTo>
                      <a:lnTo>
                        <a:pt x="11794" y="1485"/>
                      </a:lnTo>
                      <a:lnTo>
                        <a:pt x="11794" y="1179"/>
                      </a:lnTo>
                      <a:lnTo>
                        <a:pt x="11215" y="1179"/>
                      </a:lnTo>
                      <a:lnTo>
                        <a:pt x="10636" y="1179"/>
                      </a:lnTo>
                      <a:close/>
                      <a:moveTo>
                        <a:pt x="16486" y="8175"/>
                      </a:moveTo>
                      <a:lnTo>
                        <a:pt x="16481" y="8379"/>
                      </a:lnTo>
                      <a:lnTo>
                        <a:pt x="16481" y="14831"/>
                      </a:lnTo>
                      <a:lnTo>
                        <a:pt x="16486" y="21487"/>
                      </a:lnTo>
                      <a:lnTo>
                        <a:pt x="17715" y="21555"/>
                      </a:lnTo>
                      <a:cubicBezTo>
                        <a:pt x="18393" y="21588"/>
                        <a:pt x="19547" y="21568"/>
                        <a:pt x="20276" y="21532"/>
                      </a:cubicBezTo>
                      <a:lnTo>
                        <a:pt x="21600" y="21475"/>
                      </a:lnTo>
                      <a:lnTo>
                        <a:pt x="21600" y="20307"/>
                      </a:lnTo>
                      <a:lnTo>
                        <a:pt x="21600" y="20058"/>
                      </a:lnTo>
                      <a:cubicBezTo>
                        <a:pt x="21587" y="19625"/>
                        <a:pt x="21572" y="19236"/>
                        <a:pt x="21562" y="19128"/>
                      </a:cubicBezTo>
                      <a:lnTo>
                        <a:pt x="21311" y="19106"/>
                      </a:lnTo>
                      <a:cubicBezTo>
                        <a:pt x="21151" y="19096"/>
                        <a:pt x="20859" y="19080"/>
                        <a:pt x="20661" y="19060"/>
                      </a:cubicBezTo>
                      <a:lnTo>
                        <a:pt x="20300" y="19026"/>
                      </a:lnTo>
                      <a:lnTo>
                        <a:pt x="20272" y="15636"/>
                      </a:lnTo>
                      <a:lnTo>
                        <a:pt x="20243" y="12246"/>
                      </a:lnTo>
                      <a:lnTo>
                        <a:pt x="19688" y="12246"/>
                      </a:lnTo>
                      <a:lnTo>
                        <a:pt x="19128" y="12246"/>
                      </a:lnTo>
                      <a:lnTo>
                        <a:pt x="19157" y="14275"/>
                      </a:lnTo>
                      <a:cubicBezTo>
                        <a:pt x="19191" y="16688"/>
                        <a:pt x="19143" y="16838"/>
                        <a:pt x="18251" y="16736"/>
                      </a:cubicBezTo>
                      <a:lnTo>
                        <a:pt x="17691" y="16656"/>
                      </a:lnTo>
                      <a:lnTo>
                        <a:pt x="17662" y="12416"/>
                      </a:lnTo>
                      <a:lnTo>
                        <a:pt x="17653" y="9128"/>
                      </a:lnTo>
                      <a:lnTo>
                        <a:pt x="17643" y="8175"/>
                      </a:lnTo>
                      <a:lnTo>
                        <a:pt x="17060" y="8175"/>
                      </a:lnTo>
                      <a:lnTo>
                        <a:pt x="16486" y="8175"/>
                      </a:lnTo>
                      <a:close/>
                      <a:moveTo>
                        <a:pt x="4004" y="17189"/>
                      </a:moveTo>
                      <a:cubicBezTo>
                        <a:pt x="3711" y="17189"/>
                        <a:pt x="3553" y="17236"/>
                        <a:pt x="3444" y="17348"/>
                      </a:cubicBezTo>
                      <a:lnTo>
                        <a:pt x="3421" y="18969"/>
                      </a:lnTo>
                      <a:lnTo>
                        <a:pt x="3392" y="20750"/>
                      </a:lnTo>
                      <a:lnTo>
                        <a:pt x="2856" y="20761"/>
                      </a:lnTo>
                      <a:cubicBezTo>
                        <a:pt x="2758" y="20813"/>
                        <a:pt x="2653" y="20844"/>
                        <a:pt x="2510" y="20806"/>
                      </a:cubicBezTo>
                      <a:cubicBezTo>
                        <a:pt x="2509" y="20805"/>
                        <a:pt x="2502" y="20806"/>
                        <a:pt x="2500" y="20806"/>
                      </a:cubicBezTo>
                      <a:cubicBezTo>
                        <a:pt x="2143" y="20870"/>
                        <a:pt x="2057" y="21044"/>
                        <a:pt x="2140" y="21498"/>
                      </a:cubicBezTo>
                      <a:cubicBezTo>
                        <a:pt x="2151" y="21557"/>
                        <a:pt x="2433" y="21589"/>
                        <a:pt x="2771" y="21566"/>
                      </a:cubicBezTo>
                      <a:cubicBezTo>
                        <a:pt x="3110" y="21542"/>
                        <a:pt x="3665" y="21504"/>
                        <a:pt x="3999" y="21498"/>
                      </a:cubicBezTo>
                      <a:lnTo>
                        <a:pt x="4583" y="21498"/>
                      </a:lnTo>
                      <a:cubicBezTo>
                        <a:pt x="4591" y="21444"/>
                        <a:pt x="4596" y="21379"/>
                        <a:pt x="4602" y="21283"/>
                      </a:cubicBezTo>
                      <a:lnTo>
                        <a:pt x="4602" y="19344"/>
                      </a:lnTo>
                      <a:lnTo>
                        <a:pt x="4602" y="17189"/>
                      </a:lnTo>
                      <a:lnTo>
                        <a:pt x="4023" y="17189"/>
                      </a:lnTo>
                      <a:lnTo>
                        <a:pt x="4004" y="17189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63" name="image89.png"/>
                <p:cNvPicPr>
                  <a:picLocks noChangeAspect="1"/>
                </p:cNvPicPr>
                <p:nvPr/>
              </p:nvPicPr>
              <p:blipFill>
                <a:blip r:embed="rId20">
                  <a:extLst/>
                </a:blip>
                <a:stretch>
                  <a:fillRect/>
                </a:stretch>
              </p:blipFill>
              <p:spPr>
                <a:xfrm rot="368154">
                  <a:off x="62056" y="115863"/>
                  <a:ext cx="2236613" cy="128103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867" name="Group 867"/>
              <p:cNvGrpSpPr/>
              <p:nvPr/>
            </p:nvGrpSpPr>
            <p:grpSpPr>
              <a:xfrm>
                <a:off x="-2" y="916463"/>
                <a:ext cx="2821372" cy="2145599"/>
                <a:chOff x="0" y="0"/>
                <a:chExt cx="2821371" cy="2145597"/>
              </a:xfrm>
            </p:grpSpPr>
            <p:pic>
              <p:nvPicPr>
                <p:cNvPr id="865" name="image68.tif"/>
                <p:cNvPicPr>
                  <a:picLocks noChangeAspect="1"/>
                </p:cNvPicPr>
                <p:nvPr/>
              </p:nvPicPr>
              <p:blipFill>
                <a:blip r:embed="rId21">
                  <a:extLst/>
                </a:blip>
                <a:srcRect l="26947" t="26873" r="1" b="26860"/>
                <a:stretch>
                  <a:fillRect/>
                </a:stretch>
              </p:blipFill>
              <p:spPr>
                <a:xfrm rot="20678811">
                  <a:off x="389254" y="420136"/>
                  <a:ext cx="2067418" cy="1079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89" h="21600" extrusionOk="0">
                      <a:moveTo>
                        <a:pt x="21427" y="0"/>
                      </a:moveTo>
                      <a:lnTo>
                        <a:pt x="21427" y="10792"/>
                      </a:lnTo>
                      <a:lnTo>
                        <a:pt x="21427" y="21600"/>
                      </a:lnTo>
                      <a:lnTo>
                        <a:pt x="21589" y="21600"/>
                      </a:lnTo>
                      <a:lnTo>
                        <a:pt x="21589" y="10792"/>
                      </a:lnTo>
                      <a:lnTo>
                        <a:pt x="21589" y="0"/>
                      </a:lnTo>
                      <a:lnTo>
                        <a:pt x="21427" y="0"/>
                      </a:lnTo>
                      <a:close/>
                      <a:moveTo>
                        <a:pt x="10254" y="1191"/>
                      </a:moveTo>
                      <a:lnTo>
                        <a:pt x="8588" y="1334"/>
                      </a:lnTo>
                      <a:cubicBezTo>
                        <a:pt x="7670" y="1408"/>
                        <a:pt x="6763" y="1521"/>
                        <a:pt x="6574" y="1588"/>
                      </a:cubicBezTo>
                      <a:cubicBezTo>
                        <a:pt x="6257" y="1700"/>
                        <a:pt x="6226" y="1761"/>
                        <a:pt x="6226" y="2478"/>
                      </a:cubicBezTo>
                      <a:cubicBezTo>
                        <a:pt x="6226" y="2905"/>
                        <a:pt x="6185" y="3319"/>
                        <a:pt x="6131" y="3383"/>
                      </a:cubicBezTo>
                      <a:cubicBezTo>
                        <a:pt x="6077" y="3447"/>
                        <a:pt x="5786" y="3212"/>
                        <a:pt x="5480" y="2867"/>
                      </a:cubicBezTo>
                      <a:cubicBezTo>
                        <a:pt x="4929" y="2244"/>
                        <a:pt x="4913" y="2235"/>
                        <a:pt x="4224" y="2478"/>
                      </a:cubicBezTo>
                      <a:cubicBezTo>
                        <a:pt x="1998" y="3262"/>
                        <a:pt x="208" y="5008"/>
                        <a:pt x="30" y="6559"/>
                      </a:cubicBezTo>
                      <a:cubicBezTo>
                        <a:pt x="-9" y="6901"/>
                        <a:pt x="-11" y="8079"/>
                        <a:pt x="30" y="9180"/>
                      </a:cubicBezTo>
                      <a:lnTo>
                        <a:pt x="105" y="11189"/>
                      </a:lnTo>
                      <a:lnTo>
                        <a:pt x="813" y="11245"/>
                      </a:lnTo>
                      <a:lnTo>
                        <a:pt x="1518" y="11300"/>
                      </a:lnTo>
                      <a:lnTo>
                        <a:pt x="1568" y="12428"/>
                      </a:lnTo>
                      <a:cubicBezTo>
                        <a:pt x="1597" y="13048"/>
                        <a:pt x="1699" y="13795"/>
                        <a:pt x="1795" y="14080"/>
                      </a:cubicBezTo>
                      <a:cubicBezTo>
                        <a:pt x="2336" y="15659"/>
                        <a:pt x="4587" y="17295"/>
                        <a:pt x="7183" y="18011"/>
                      </a:cubicBezTo>
                      <a:cubicBezTo>
                        <a:pt x="7890" y="18205"/>
                        <a:pt x="8975" y="18260"/>
                        <a:pt x="10834" y="18209"/>
                      </a:cubicBezTo>
                      <a:cubicBezTo>
                        <a:pt x="13188" y="18145"/>
                        <a:pt x="13630" y="18091"/>
                        <a:pt x="14759" y="17629"/>
                      </a:cubicBezTo>
                      <a:cubicBezTo>
                        <a:pt x="17493" y="16511"/>
                        <a:pt x="19096" y="14845"/>
                        <a:pt x="19173" y="13063"/>
                      </a:cubicBezTo>
                      <a:lnTo>
                        <a:pt x="19206" y="12317"/>
                      </a:lnTo>
                      <a:lnTo>
                        <a:pt x="20130" y="12356"/>
                      </a:lnTo>
                      <a:lnTo>
                        <a:pt x="21050" y="12404"/>
                      </a:lnTo>
                      <a:lnTo>
                        <a:pt x="21117" y="11308"/>
                      </a:lnTo>
                      <a:cubicBezTo>
                        <a:pt x="21156" y="10710"/>
                        <a:pt x="21174" y="9382"/>
                        <a:pt x="21154" y="8354"/>
                      </a:cubicBezTo>
                      <a:lnTo>
                        <a:pt x="21112" y="6496"/>
                      </a:lnTo>
                      <a:lnTo>
                        <a:pt x="20569" y="5535"/>
                      </a:lnTo>
                      <a:cubicBezTo>
                        <a:pt x="19598" y="3823"/>
                        <a:pt x="16289" y="1624"/>
                        <a:pt x="15658" y="2271"/>
                      </a:cubicBezTo>
                      <a:cubicBezTo>
                        <a:pt x="15450" y="2485"/>
                        <a:pt x="15391" y="2471"/>
                        <a:pt x="15285" y="2192"/>
                      </a:cubicBezTo>
                      <a:cubicBezTo>
                        <a:pt x="15109" y="1730"/>
                        <a:pt x="14363" y="1489"/>
                        <a:pt x="12683" y="1334"/>
                      </a:cubicBezTo>
                      <a:lnTo>
                        <a:pt x="11241" y="1199"/>
                      </a:lnTo>
                      <a:lnTo>
                        <a:pt x="11170" y="2605"/>
                      </a:lnTo>
                      <a:cubicBezTo>
                        <a:pt x="11131" y="3375"/>
                        <a:pt x="11078" y="4959"/>
                        <a:pt x="11050" y="6131"/>
                      </a:cubicBezTo>
                      <a:lnTo>
                        <a:pt x="10996" y="8259"/>
                      </a:lnTo>
                      <a:lnTo>
                        <a:pt x="10602" y="8187"/>
                      </a:lnTo>
                      <a:cubicBezTo>
                        <a:pt x="10383" y="8150"/>
                        <a:pt x="10166" y="8054"/>
                        <a:pt x="10122" y="7973"/>
                      </a:cubicBezTo>
                      <a:cubicBezTo>
                        <a:pt x="10078" y="7892"/>
                        <a:pt x="10088" y="6962"/>
                        <a:pt x="10146" y="5908"/>
                      </a:cubicBezTo>
                      <a:cubicBezTo>
                        <a:pt x="10204" y="4854"/>
                        <a:pt x="10253" y="3376"/>
                        <a:pt x="10254" y="2605"/>
                      </a:cubicBezTo>
                      <a:lnTo>
                        <a:pt x="10254" y="1191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66" name="image90.png"/>
                <p:cNvPicPr>
                  <a:picLocks noChangeAspect="1"/>
                </p:cNvPicPr>
                <p:nvPr/>
              </p:nvPicPr>
              <p:blipFill>
                <a:blip r:embed="rId22">
                  <a:extLst/>
                </a:blip>
                <a:stretch>
                  <a:fillRect/>
                </a:stretch>
              </p:blipFill>
              <p:spPr>
                <a:xfrm rot="20678811">
                  <a:off x="158878" y="304001"/>
                  <a:ext cx="2503615" cy="153759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871" name="Group 871"/>
            <p:cNvGrpSpPr/>
            <p:nvPr/>
          </p:nvGrpSpPr>
          <p:grpSpPr>
            <a:xfrm>
              <a:off x="16644106" y="8691817"/>
              <a:ext cx="765737" cy="765739"/>
              <a:chOff x="0" y="0"/>
              <a:chExt cx="765735" cy="765738"/>
            </a:xfrm>
          </p:grpSpPr>
          <p:sp>
            <p:nvSpPr>
              <p:cNvPr id="869" name="Shape 869"/>
              <p:cNvSpPr/>
              <p:nvPr/>
            </p:nvSpPr>
            <p:spPr>
              <a:xfrm>
                <a:off x="0" y="0"/>
                <a:ext cx="765736" cy="765739"/>
              </a:xfrm>
              <a:prstGeom prst="ellipse">
                <a:avLst/>
              </a:prstGeom>
              <a:solidFill>
                <a:srgbClr val="7F814A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870" name="Shape 870"/>
              <p:cNvSpPr/>
              <p:nvPr/>
            </p:nvSpPr>
            <p:spPr>
              <a:xfrm>
                <a:off x="130847" y="13872"/>
                <a:ext cx="504040" cy="73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5</a:t>
                </a:r>
              </a:p>
            </p:txBody>
          </p:sp>
        </p:grpSp>
        <p:sp>
          <p:nvSpPr>
            <p:cNvPr id="872" name="Shape 872"/>
            <p:cNvSpPr/>
            <p:nvPr/>
          </p:nvSpPr>
          <p:spPr>
            <a:xfrm flipH="1" flipV="1">
              <a:off x="12360158" y="8238768"/>
              <a:ext cx="1167267" cy="468772"/>
            </a:xfrm>
            <a:prstGeom prst="line">
              <a:avLst/>
            </a:prstGeom>
            <a:noFill/>
            <a:ln w="76200" cap="flat">
              <a:solidFill>
                <a:srgbClr val="FF93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875" name="Group 875"/>
            <p:cNvGrpSpPr/>
            <p:nvPr/>
          </p:nvGrpSpPr>
          <p:grpSpPr>
            <a:xfrm>
              <a:off x="8536690" y="3372987"/>
              <a:ext cx="776359" cy="776362"/>
              <a:chOff x="0" y="0"/>
              <a:chExt cx="776358" cy="776361"/>
            </a:xfrm>
          </p:grpSpPr>
          <p:sp>
            <p:nvSpPr>
              <p:cNvPr id="873" name="Shape 873"/>
              <p:cNvSpPr/>
              <p:nvPr/>
            </p:nvSpPr>
            <p:spPr>
              <a:xfrm>
                <a:off x="0" y="0"/>
                <a:ext cx="776359" cy="776362"/>
              </a:xfrm>
              <a:prstGeom prst="ellipse">
                <a:avLst/>
              </a:prstGeom>
              <a:solidFill>
                <a:srgbClr val="9D3320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874" name="Shape 874"/>
              <p:cNvSpPr/>
              <p:nvPr/>
            </p:nvSpPr>
            <p:spPr>
              <a:xfrm>
                <a:off x="132663" y="19184"/>
                <a:ext cx="511033" cy="73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grpSp>
          <p:nvGrpSpPr>
            <p:cNvPr id="878" name="Group 878"/>
            <p:cNvGrpSpPr/>
            <p:nvPr/>
          </p:nvGrpSpPr>
          <p:grpSpPr>
            <a:xfrm>
              <a:off x="10939941" y="7645646"/>
              <a:ext cx="1236307" cy="1379646"/>
              <a:chOff x="0" y="0"/>
              <a:chExt cx="1236305" cy="1379644"/>
            </a:xfrm>
          </p:grpSpPr>
          <p:pic>
            <p:nvPicPr>
              <p:cNvPr id="876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0" y="-1"/>
                <a:ext cx="1236306" cy="13796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77" name="image62.tif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76777" y="171450"/>
                <a:ext cx="557626" cy="5116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81" name="Group 881"/>
            <p:cNvGrpSpPr/>
            <p:nvPr/>
          </p:nvGrpSpPr>
          <p:grpSpPr>
            <a:xfrm>
              <a:off x="11729712" y="4142548"/>
              <a:ext cx="1676347" cy="1205733"/>
              <a:chOff x="0" y="0"/>
              <a:chExt cx="1676345" cy="1205731"/>
            </a:xfrm>
          </p:grpSpPr>
          <p:pic>
            <p:nvPicPr>
              <p:cNvPr id="879" name="image25.png"/>
              <p:cNvPicPr>
                <a:picLocks noChangeAspect="1"/>
              </p:cNvPicPr>
              <p:nvPr/>
            </p:nvPicPr>
            <p:blipFill>
              <a:blip r:embed="rId24">
                <a:extLst/>
              </a:blip>
              <a:stretch>
                <a:fillRect/>
              </a:stretch>
            </p:blipFill>
            <p:spPr>
              <a:xfrm>
                <a:off x="209763" y="-1"/>
                <a:ext cx="1033672" cy="10336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0" name="image26.png"/>
              <p:cNvPicPr>
                <a:picLocks noChangeAspect="1"/>
              </p:cNvPicPr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0" y="607834"/>
                <a:ext cx="1676346" cy="5978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84" name="Group 884"/>
            <p:cNvGrpSpPr/>
            <p:nvPr/>
          </p:nvGrpSpPr>
          <p:grpSpPr>
            <a:xfrm>
              <a:off x="11267549" y="9306675"/>
              <a:ext cx="730675" cy="737992"/>
              <a:chOff x="0" y="0"/>
              <a:chExt cx="730673" cy="737991"/>
            </a:xfrm>
          </p:grpSpPr>
          <p:sp>
            <p:nvSpPr>
              <p:cNvPr id="882" name="Shape 882"/>
              <p:cNvSpPr/>
              <p:nvPr/>
            </p:nvSpPr>
            <p:spPr>
              <a:xfrm>
                <a:off x="0" y="3660"/>
                <a:ext cx="730674" cy="730672"/>
              </a:xfrm>
              <a:prstGeom prst="ellipse">
                <a:avLst/>
              </a:prstGeom>
              <a:solidFill>
                <a:srgbClr val="CC943D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883" name="Shape 883"/>
              <p:cNvSpPr/>
              <p:nvPr/>
            </p:nvSpPr>
            <p:spPr>
              <a:xfrm>
                <a:off x="124856" y="-1"/>
                <a:ext cx="480960" cy="7379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6</a:t>
                </a:r>
              </a:p>
            </p:txBody>
          </p:sp>
        </p:grpSp>
        <p:sp>
          <p:nvSpPr>
            <p:cNvPr id="885" name="Shape 885"/>
            <p:cNvSpPr/>
            <p:nvPr/>
          </p:nvSpPr>
          <p:spPr>
            <a:xfrm>
              <a:off x="3634309" y="5136707"/>
              <a:ext cx="893538" cy="2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12829038" y="5373016"/>
              <a:ext cx="360359" cy="532569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 flipH="1">
              <a:off x="11955264" y="5425782"/>
              <a:ext cx="479804" cy="479804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 flipH="1">
              <a:off x="1044842" y="3446464"/>
              <a:ext cx="3" cy="910726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pic>
          <p:nvPicPr>
            <p:cNvPr id="889" name="image37.png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274471" y="4607161"/>
              <a:ext cx="2895900" cy="1092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93" name="Group 893"/>
            <p:cNvGrpSpPr/>
            <p:nvPr/>
          </p:nvGrpSpPr>
          <p:grpSpPr>
            <a:xfrm>
              <a:off x="5294544" y="4607161"/>
              <a:ext cx="1021560" cy="1140000"/>
              <a:chOff x="0" y="0"/>
              <a:chExt cx="1021558" cy="1139999"/>
            </a:xfrm>
          </p:grpSpPr>
          <p:pic>
            <p:nvPicPr>
              <p:cNvPr id="890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-1" y="0"/>
                <a:ext cx="1021560" cy="1140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1" name="image62.tif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63442" y="141667"/>
                <a:ext cx="460765" cy="4227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2" name="image63.tif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280424" y="294444"/>
                <a:ext cx="460767" cy="4227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96" name="Group 896"/>
            <p:cNvGrpSpPr/>
            <p:nvPr/>
          </p:nvGrpSpPr>
          <p:grpSpPr>
            <a:xfrm>
              <a:off x="7410142" y="4344182"/>
              <a:ext cx="2973467" cy="1626993"/>
              <a:chOff x="0" y="0"/>
              <a:chExt cx="2973466" cy="1626991"/>
            </a:xfrm>
          </p:grpSpPr>
          <p:pic>
            <p:nvPicPr>
              <p:cNvPr id="894" name="image75.png" descr="Misc Database icon"/>
              <p:cNvPicPr>
                <a:picLocks noChangeAspect="1"/>
              </p:cNvPicPr>
              <p:nvPr/>
            </p:nvPicPr>
            <p:blipFill>
              <a:blip r:embed="rId28">
                <a:extLst/>
              </a:blip>
              <a:stretch>
                <a:fillRect/>
              </a:stretch>
            </p:blipFill>
            <p:spPr>
              <a:xfrm>
                <a:off x="0" y="0"/>
                <a:ext cx="2973467" cy="16269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0" dist="127000" dir="5400000" rotWithShape="0">
                  <a:srgbClr val="000000">
                    <a:alpha val="70000"/>
                  </a:srgbClr>
                </a:outerShdw>
                <a:reflection stA="51397" endPos="40000" dir="5400000" sy="-100000" algn="bl" rotWithShape="0"/>
              </a:effectLst>
            </p:spPr>
          </p:pic>
          <p:sp>
            <p:nvSpPr>
              <p:cNvPr id="895" name="Shape 895"/>
              <p:cNvSpPr/>
              <p:nvPr/>
            </p:nvSpPr>
            <p:spPr>
              <a:xfrm>
                <a:off x="414770" y="372728"/>
                <a:ext cx="2144019" cy="1198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317500" dist="25400" dir="5400000" rotWithShape="0">
                  <a:srgbClr val="0433FF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lnSpc>
                    <a:spcPct val="150000"/>
                  </a:lnSpc>
                  <a:defRPr sz="1300" i="1">
                    <a:solidFill>
                      <a:srgbClr val="01199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GRUPO </a:t>
                </a:r>
              </a:p>
              <a:p>
                <a:pPr defTabSz="584200">
                  <a:lnSpc>
                    <a:spcPct val="150000"/>
                  </a:lnSpc>
                  <a:defRPr sz="1300" i="1">
                    <a:solidFill>
                      <a:srgbClr val="01199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INFORMAÇÕES </a:t>
                </a:r>
              </a:p>
              <a:p>
                <a:pPr defTabSz="584200">
                  <a:lnSpc>
                    <a:spcPct val="150000"/>
                  </a:lnSpc>
                  <a:defRPr sz="1300" i="1">
                    <a:solidFill>
                      <a:srgbClr val="01199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SIASI</a:t>
                </a:r>
              </a:p>
            </p:txBody>
          </p:sp>
        </p:grpSp>
        <p:sp>
          <p:nvSpPr>
            <p:cNvPr id="897" name="Shape 897"/>
            <p:cNvSpPr/>
            <p:nvPr/>
          </p:nvSpPr>
          <p:spPr>
            <a:xfrm>
              <a:off x="10292518" y="5177159"/>
              <a:ext cx="846169" cy="3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pic>
          <p:nvPicPr>
            <p:cNvPr id="898" name="image91.png"/>
            <p:cNvPicPr>
              <a:picLocks noChangeAspect="1"/>
            </p:cNvPicPr>
            <p:nvPr/>
          </p:nvPicPr>
          <p:blipFill>
            <a:blip r:embed="rId29">
              <a:extLst/>
            </a:blip>
            <a:srcRect l="28665" r="28665"/>
            <a:stretch>
              <a:fillRect/>
            </a:stretch>
          </p:blipFill>
          <p:spPr>
            <a:xfrm rot="922236">
              <a:off x="16212684" y="6990832"/>
              <a:ext cx="1068404" cy="1309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01" name="Group 901"/>
            <p:cNvGrpSpPr/>
            <p:nvPr/>
          </p:nvGrpSpPr>
          <p:grpSpPr>
            <a:xfrm>
              <a:off x="13542100" y="7197422"/>
              <a:ext cx="2952289" cy="3020235"/>
              <a:chOff x="0" y="0"/>
              <a:chExt cx="2952287" cy="3020233"/>
            </a:xfrm>
          </p:grpSpPr>
          <p:sp>
            <p:nvSpPr>
              <p:cNvPr id="899" name="Shape 899"/>
              <p:cNvSpPr/>
              <p:nvPr/>
            </p:nvSpPr>
            <p:spPr>
              <a:xfrm>
                <a:off x="0" y="2367890"/>
                <a:ext cx="2874669" cy="652344"/>
              </a:xfrm>
              <a:prstGeom prst="rect">
                <a:avLst/>
              </a:prstGeom>
              <a:blipFill rotWithShape="1">
                <a:blip r:embed="rId30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Power Center</a:t>
                </a:r>
              </a:p>
            </p:txBody>
          </p:sp>
          <p:pic>
            <p:nvPicPr>
              <p:cNvPr id="900" name="image93.png"/>
              <p:cNvPicPr>
                <a:picLocks noChangeAspect="1"/>
              </p:cNvPicPr>
              <p:nvPr/>
            </p:nvPicPr>
            <p:blipFill>
              <a:blip r:embed="rId31">
                <a:extLst/>
              </a:blip>
              <a:srcRect l="20833" r="20832"/>
              <a:stretch>
                <a:fillRect/>
              </a:stretch>
            </p:blipFill>
            <p:spPr>
              <a:xfrm>
                <a:off x="63606" y="-1"/>
                <a:ext cx="2888682" cy="25925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02" name="Shape 902"/>
            <p:cNvSpPr/>
            <p:nvPr/>
          </p:nvSpPr>
          <p:spPr>
            <a:xfrm>
              <a:off x="6481616" y="5204144"/>
              <a:ext cx="846168" cy="3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905" name="Group 905"/>
            <p:cNvGrpSpPr/>
            <p:nvPr/>
          </p:nvGrpSpPr>
          <p:grpSpPr>
            <a:xfrm>
              <a:off x="9309536" y="9454604"/>
              <a:ext cx="730675" cy="737992"/>
              <a:chOff x="0" y="0"/>
              <a:chExt cx="730673" cy="737991"/>
            </a:xfrm>
          </p:grpSpPr>
          <p:sp>
            <p:nvSpPr>
              <p:cNvPr id="903" name="Shape 903"/>
              <p:cNvSpPr/>
              <p:nvPr/>
            </p:nvSpPr>
            <p:spPr>
              <a:xfrm>
                <a:off x="0" y="3659"/>
                <a:ext cx="730674" cy="730675"/>
              </a:xfrm>
              <a:prstGeom prst="ellipse">
                <a:avLst/>
              </a:prstGeom>
              <a:solidFill>
                <a:srgbClr val="CC943D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904" name="Shape 904"/>
              <p:cNvSpPr/>
              <p:nvPr/>
            </p:nvSpPr>
            <p:spPr>
              <a:xfrm>
                <a:off x="124856" y="0"/>
                <a:ext cx="480960" cy="73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7</a:t>
                </a:r>
              </a:p>
            </p:txBody>
          </p:sp>
        </p:grpSp>
        <p:sp>
          <p:nvSpPr>
            <p:cNvPr id="906" name="Shape 906"/>
            <p:cNvSpPr/>
            <p:nvPr/>
          </p:nvSpPr>
          <p:spPr>
            <a:xfrm flipH="1">
              <a:off x="9925903" y="8495461"/>
              <a:ext cx="776361" cy="2"/>
            </a:xfrm>
            <a:prstGeom prst="line">
              <a:avLst/>
            </a:prstGeom>
            <a:noFill/>
            <a:ln w="76200" cap="flat">
              <a:solidFill>
                <a:srgbClr val="FF93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909" name="Group 909"/>
            <p:cNvGrpSpPr/>
            <p:nvPr/>
          </p:nvGrpSpPr>
          <p:grpSpPr>
            <a:xfrm>
              <a:off x="12191755" y="3372987"/>
              <a:ext cx="776359" cy="776362"/>
              <a:chOff x="0" y="0"/>
              <a:chExt cx="776358" cy="776361"/>
            </a:xfrm>
          </p:grpSpPr>
          <p:sp>
            <p:nvSpPr>
              <p:cNvPr id="907" name="Shape 907"/>
              <p:cNvSpPr/>
              <p:nvPr/>
            </p:nvSpPr>
            <p:spPr>
              <a:xfrm>
                <a:off x="0" y="0"/>
                <a:ext cx="776359" cy="776362"/>
              </a:xfrm>
              <a:prstGeom prst="ellipse">
                <a:avLst/>
              </a:prstGeom>
              <a:solidFill>
                <a:srgbClr val="9D3320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908" name="Shape 908"/>
              <p:cNvSpPr/>
              <p:nvPr/>
            </p:nvSpPr>
            <p:spPr>
              <a:xfrm>
                <a:off x="132663" y="19184"/>
                <a:ext cx="511033" cy="73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sp>
          <p:nvSpPr>
            <p:cNvPr id="910" name="Shape 910"/>
            <p:cNvSpPr/>
            <p:nvPr/>
          </p:nvSpPr>
          <p:spPr>
            <a:xfrm flipH="1">
              <a:off x="916694" y="5847141"/>
              <a:ext cx="7313206" cy="1976854"/>
            </a:xfrm>
            <a:prstGeom prst="line">
              <a:avLst/>
            </a:prstGeom>
            <a:noFill/>
            <a:ln w="76200" cap="flat">
              <a:solidFill>
                <a:srgbClr val="38A507"/>
              </a:solidFill>
              <a:prstDash val="solid"/>
              <a:miter lim="400000"/>
              <a:headEnd type="triangle" w="med" len="med"/>
              <a:tailEnd type="oval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 flipH="1">
              <a:off x="6955558" y="8546829"/>
              <a:ext cx="895332" cy="2"/>
            </a:xfrm>
            <a:prstGeom prst="line">
              <a:avLst/>
            </a:prstGeom>
            <a:noFill/>
            <a:ln w="76200" cap="flat">
              <a:solidFill>
                <a:srgbClr val="FF93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 flipH="1">
              <a:off x="2294189" y="8612341"/>
              <a:ext cx="1236306" cy="2"/>
            </a:xfrm>
            <a:prstGeom prst="line">
              <a:avLst/>
            </a:prstGeom>
            <a:noFill/>
            <a:ln w="76200" cap="flat">
              <a:solidFill>
                <a:srgbClr val="FF93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915" name="Group 915"/>
            <p:cNvGrpSpPr/>
            <p:nvPr/>
          </p:nvGrpSpPr>
          <p:grpSpPr>
            <a:xfrm>
              <a:off x="283400" y="8047888"/>
              <a:ext cx="1077740" cy="1205741"/>
              <a:chOff x="0" y="0"/>
              <a:chExt cx="1077738" cy="1205739"/>
            </a:xfrm>
          </p:grpSpPr>
          <p:pic>
            <p:nvPicPr>
              <p:cNvPr id="913" name="image63.tif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0" y="-1"/>
                <a:ext cx="1075429" cy="986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0" dist="127000" dir="5400000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914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rcRect l="58983" t="62374" r="5208" b="431"/>
              <a:stretch>
                <a:fillRect/>
              </a:stretch>
            </p:blipFill>
            <p:spPr>
              <a:xfrm>
                <a:off x="654669" y="715334"/>
                <a:ext cx="423070" cy="490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2" extrusionOk="0">
                    <a:moveTo>
                      <a:pt x="8470" y="12"/>
                    </a:moveTo>
                    <a:cubicBezTo>
                      <a:pt x="7367" y="93"/>
                      <a:pt x="6411" y="587"/>
                      <a:pt x="6140" y="1476"/>
                    </a:cubicBezTo>
                    <a:cubicBezTo>
                      <a:pt x="5890" y="2298"/>
                      <a:pt x="4653" y="3298"/>
                      <a:pt x="3404" y="3706"/>
                    </a:cubicBezTo>
                    <a:cubicBezTo>
                      <a:pt x="1216" y="4421"/>
                      <a:pt x="383" y="6579"/>
                      <a:pt x="1803" y="7818"/>
                    </a:cubicBezTo>
                    <a:cubicBezTo>
                      <a:pt x="2164" y="8134"/>
                      <a:pt x="2452" y="9618"/>
                      <a:pt x="2452" y="11129"/>
                    </a:cubicBezTo>
                    <a:cubicBezTo>
                      <a:pt x="2452" y="13598"/>
                      <a:pt x="2689" y="13900"/>
                      <a:pt x="4762" y="13900"/>
                    </a:cubicBezTo>
                    <a:cubicBezTo>
                      <a:pt x="6031" y="13900"/>
                      <a:pt x="7820" y="14483"/>
                      <a:pt x="8753" y="15207"/>
                    </a:cubicBezTo>
                    <a:cubicBezTo>
                      <a:pt x="9686" y="15930"/>
                      <a:pt x="10959" y="16531"/>
                      <a:pt x="11590" y="16531"/>
                    </a:cubicBezTo>
                    <a:cubicBezTo>
                      <a:pt x="12220" y="16531"/>
                      <a:pt x="13238" y="15930"/>
                      <a:pt x="13860" y="15207"/>
                    </a:cubicBezTo>
                    <a:cubicBezTo>
                      <a:pt x="14752" y="14168"/>
                      <a:pt x="15232" y="14081"/>
                      <a:pt x="16089" y="14806"/>
                    </a:cubicBezTo>
                    <a:cubicBezTo>
                      <a:pt x="17624" y="16109"/>
                      <a:pt x="15778" y="19367"/>
                      <a:pt x="13191" y="19911"/>
                    </a:cubicBezTo>
                    <a:cubicBezTo>
                      <a:pt x="12605" y="20035"/>
                      <a:pt x="4982" y="19982"/>
                      <a:pt x="0" y="20016"/>
                    </a:cubicBezTo>
                    <a:lnTo>
                      <a:pt x="0" y="21532"/>
                    </a:lnTo>
                    <a:lnTo>
                      <a:pt x="11144" y="21532"/>
                    </a:lnTo>
                    <a:cubicBezTo>
                      <a:pt x="14556" y="21462"/>
                      <a:pt x="19886" y="21456"/>
                      <a:pt x="21600" y="21323"/>
                    </a:cubicBezTo>
                    <a:lnTo>
                      <a:pt x="21600" y="19319"/>
                    </a:lnTo>
                    <a:cubicBezTo>
                      <a:pt x="21490" y="19119"/>
                      <a:pt x="21576" y="18673"/>
                      <a:pt x="21600" y="18343"/>
                    </a:cubicBezTo>
                    <a:lnTo>
                      <a:pt x="21600" y="15398"/>
                    </a:lnTo>
                    <a:cubicBezTo>
                      <a:pt x="21271" y="14991"/>
                      <a:pt x="20605" y="14690"/>
                      <a:pt x="19331" y="14301"/>
                    </a:cubicBezTo>
                    <a:cubicBezTo>
                      <a:pt x="16699" y="13499"/>
                      <a:pt x="16579" y="13331"/>
                      <a:pt x="17973" y="12436"/>
                    </a:cubicBezTo>
                    <a:cubicBezTo>
                      <a:pt x="19841" y="11237"/>
                      <a:pt x="19946" y="8754"/>
                      <a:pt x="18196" y="7505"/>
                    </a:cubicBezTo>
                    <a:cubicBezTo>
                      <a:pt x="17213" y="6803"/>
                      <a:pt x="17130" y="6245"/>
                      <a:pt x="17831" y="5118"/>
                    </a:cubicBezTo>
                    <a:cubicBezTo>
                      <a:pt x="19309" y="2742"/>
                      <a:pt x="18143" y="1213"/>
                      <a:pt x="15197" y="1720"/>
                    </a:cubicBezTo>
                    <a:cubicBezTo>
                      <a:pt x="13529" y="2007"/>
                      <a:pt x="12286" y="1796"/>
                      <a:pt x="11590" y="1075"/>
                    </a:cubicBezTo>
                    <a:cubicBezTo>
                      <a:pt x="10806" y="263"/>
                      <a:pt x="9572" y="-68"/>
                      <a:pt x="8470" y="12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18" name="Group 918"/>
            <p:cNvGrpSpPr/>
            <p:nvPr/>
          </p:nvGrpSpPr>
          <p:grpSpPr>
            <a:xfrm>
              <a:off x="11693321" y="6007410"/>
              <a:ext cx="668915" cy="629697"/>
              <a:chOff x="0" y="0"/>
              <a:chExt cx="668914" cy="629695"/>
            </a:xfrm>
          </p:grpSpPr>
          <p:pic>
            <p:nvPicPr>
              <p:cNvPr id="916" name="image63.tif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-1" y="0"/>
                <a:ext cx="624664" cy="5731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7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rcRect l="58983" t="62350" r="5206" b="402"/>
              <a:stretch>
                <a:fillRect/>
              </a:stretch>
            </p:blipFill>
            <p:spPr>
              <a:xfrm>
                <a:off x="356573" y="267162"/>
                <a:ext cx="312342" cy="3625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1" extrusionOk="0">
                    <a:moveTo>
                      <a:pt x="8508" y="11"/>
                    </a:moveTo>
                    <a:cubicBezTo>
                      <a:pt x="7406" y="92"/>
                      <a:pt x="6392" y="609"/>
                      <a:pt x="6120" y="1496"/>
                    </a:cubicBezTo>
                    <a:cubicBezTo>
                      <a:pt x="5870" y="2317"/>
                      <a:pt x="4653" y="3304"/>
                      <a:pt x="3403" y="3712"/>
                    </a:cubicBezTo>
                    <a:cubicBezTo>
                      <a:pt x="1215" y="4426"/>
                      <a:pt x="364" y="6575"/>
                      <a:pt x="1784" y="7813"/>
                    </a:cubicBezTo>
                    <a:cubicBezTo>
                      <a:pt x="2145" y="8128"/>
                      <a:pt x="2443" y="9650"/>
                      <a:pt x="2443" y="11160"/>
                    </a:cubicBezTo>
                    <a:cubicBezTo>
                      <a:pt x="2443" y="13625"/>
                      <a:pt x="2703" y="13894"/>
                      <a:pt x="4776" y="13894"/>
                    </a:cubicBezTo>
                    <a:cubicBezTo>
                      <a:pt x="6045" y="13894"/>
                      <a:pt x="7822" y="14492"/>
                      <a:pt x="8755" y="15214"/>
                    </a:cubicBezTo>
                    <a:cubicBezTo>
                      <a:pt x="9687" y="15937"/>
                      <a:pt x="10952" y="16510"/>
                      <a:pt x="11582" y="16510"/>
                    </a:cubicBezTo>
                    <a:cubicBezTo>
                      <a:pt x="12212" y="16510"/>
                      <a:pt x="13238" y="15937"/>
                      <a:pt x="13860" y="15214"/>
                    </a:cubicBezTo>
                    <a:cubicBezTo>
                      <a:pt x="14752" y="14177"/>
                      <a:pt x="15227" y="14089"/>
                      <a:pt x="16083" y="14813"/>
                    </a:cubicBezTo>
                    <a:cubicBezTo>
                      <a:pt x="17620" y="16114"/>
                      <a:pt x="15762" y="19338"/>
                      <a:pt x="13174" y="19881"/>
                    </a:cubicBezTo>
                    <a:cubicBezTo>
                      <a:pt x="12589" y="20004"/>
                      <a:pt x="4975" y="19989"/>
                      <a:pt x="0" y="20022"/>
                    </a:cubicBezTo>
                    <a:lnTo>
                      <a:pt x="0" y="21531"/>
                    </a:lnTo>
                    <a:lnTo>
                      <a:pt x="11418" y="21531"/>
                    </a:lnTo>
                    <a:cubicBezTo>
                      <a:pt x="14706" y="21461"/>
                      <a:pt x="19927" y="21448"/>
                      <a:pt x="21600" y="21319"/>
                    </a:cubicBezTo>
                    <a:lnTo>
                      <a:pt x="21600" y="19292"/>
                    </a:lnTo>
                    <a:cubicBezTo>
                      <a:pt x="21448" y="19029"/>
                      <a:pt x="21519" y="18526"/>
                      <a:pt x="21600" y="18019"/>
                    </a:cubicBezTo>
                    <a:lnTo>
                      <a:pt x="21600" y="15379"/>
                    </a:lnTo>
                    <a:cubicBezTo>
                      <a:pt x="21273" y="14968"/>
                      <a:pt x="20601" y="14684"/>
                      <a:pt x="19322" y="14295"/>
                    </a:cubicBezTo>
                    <a:cubicBezTo>
                      <a:pt x="16690" y="13495"/>
                      <a:pt x="16583" y="13349"/>
                      <a:pt x="17977" y="12456"/>
                    </a:cubicBezTo>
                    <a:cubicBezTo>
                      <a:pt x="19845" y="11259"/>
                      <a:pt x="19974" y="8754"/>
                      <a:pt x="18224" y="7506"/>
                    </a:cubicBezTo>
                    <a:cubicBezTo>
                      <a:pt x="17241" y="6806"/>
                      <a:pt x="17138" y="6228"/>
                      <a:pt x="17840" y="5102"/>
                    </a:cubicBezTo>
                    <a:cubicBezTo>
                      <a:pt x="19317" y="2731"/>
                      <a:pt x="18151" y="1250"/>
                      <a:pt x="15205" y="1755"/>
                    </a:cubicBezTo>
                    <a:cubicBezTo>
                      <a:pt x="13538" y="2042"/>
                      <a:pt x="12278" y="1815"/>
                      <a:pt x="11582" y="1095"/>
                    </a:cubicBezTo>
                    <a:cubicBezTo>
                      <a:pt x="10798" y="284"/>
                      <a:pt x="9611" y="-69"/>
                      <a:pt x="8508" y="11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21" name="Group 921"/>
            <p:cNvGrpSpPr/>
            <p:nvPr/>
          </p:nvGrpSpPr>
          <p:grpSpPr>
            <a:xfrm>
              <a:off x="3292899" y="9440732"/>
              <a:ext cx="765739" cy="765737"/>
              <a:chOff x="0" y="0"/>
              <a:chExt cx="765738" cy="765735"/>
            </a:xfrm>
          </p:grpSpPr>
          <p:sp>
            <p:nvSpPr>
              <p:cNvPr id="919" name="Shape 919"/>
              <p:cNvSpPr/>
              <p:nvPr/>
            </p:nvSpPr>
            <p:spPr>
              <a:xfrm>
                <a:off x="0" y="0"/>
                <a:ext cx="765739" cy="765736"/>
              </a:xfrm>
              <a:prstGeom prst="ellipse">
                <a:avLst/>
              </a:prstGeom>
              <a:solidFill>
                <a:srgbClr val="CC943D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920" name="Shape 920"/>
              <p:cNvSpPr/>
              <p:nvPr/>
            </p:nvSpPr>
            <p:spPr>
              <a:xfrm>
                <a:off x="130847" y="13871"/>
                <a:ext cx="504042" cy="7379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8</a:t>
                </a:r>
              </a:p>
            </p:txBody>
          </p:sp>
        </p:grpSp>
        <p:sp>
          <p:nvSpPr>
            <p:cNvPr id="922" name="Shape 922"/>
            <p:cNvSpPr/>
            <p:nvPr/>
          </p:nvSpPr>
          <p:spPr>
            <a:xfrm flipH="1">
              <a:off x="1982730" y="3446464"/>
              <a:ext cx="2" cy="910726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14851543" y="5720567"/>
              <a:ext cx="2721222" cy="652344"/>
            </a:xfrm>
            <a:prstGeom prst="rect">
              <a:avLst/>
            </a:prstGeom>
            <a:blipFill rotWithShape="1">
              <a:blip r:embed="rId3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QWStampWS</a:t>
              </a:r>
            </a:p>
          </p:txBody>
        </p:sp>
        <p:pic>
          <p:nvPicPr>
            <p:cNvPr id="924" name="image93.png"/>
            <p:cNvPicPr>
              <a:picLocks noChangeAspect="1"/>
            </p:cNvPicPr>
            <p:nvPr/>
          </p:nvPicPr>
          <p:blipFill>
            <a:blip r:embed="rId31">
              <a:extLst/>
            </a:blip>
            <a:srcRect l="20833" r="20833"/>
            <a:stretch>
              <a:fillRect/>
            </a:stretch>
          </p:blipFill>
          <p:spPr>
            <a:xfrm>
              <a:off x="15270553" y="4233198"/>
              <a:ext cx="1883425" cy="16903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27" name="Group 927"/>
            <p:cNvGrpSpPr/>
            <p:nvPr/>
          </p:nvGrpSpPr>
          <p:grpSpPr>
            <a:xfrm>
              <a:off x="15846817" y="3392171"/>
              <a:ext cx="730674" cy="737993"/>
              <a:chOff x="0" y="0"/>
              <a:chExt cx="730673" cy="737991"/>
            </a:xfrm>
          </p:grpSpPr>
          <p:sp>
            <p:nvSpPr>
              <p:cNvPr id="925" name="Shape 925"/>
              <p:cNvSpPr/>
              <p:nvPr/>
            </p:nvSpPr>
            <p:spPr>
              <a:xfrm>
                <a:off x="0" y="3660"/>
                <a:ext cx="730674" cy="730672"/>
              </a:xfrm>
              <a:prstGeom prst="ellipse">
                <a:avLst/>
              </a:prstGeom>
              <a:solidFill>
                <a:srgbClr val="7F814A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926" name="Shape 926"/>
              <p:cNvSpPr/>
              <p:nvPr/>
            </p:nvSpPr>
            <p:spPr>
              <a:xfrm>
                <a:off x="124856" y="-1"/>
                <a:ext cx="480960" cy="7379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4</a:t>
                </a:r>
              </a:p>
            </p:txBody>
          </p:sp>
        </p:grpSp>
        <p:sp>
          <p:nvSpPr>
            <p:cNvPr id="928" name="Shape 928"/>
            <p:cNvSpPr/>
            <p:nvPr/>
          </p:nvSpPr>
          <p:spPr>
            <a:xfrm>
              <a:off x="13708959" y="5078378"/>
              <a:ext cx="1077693" cy="2"/>
            </a:xfrm>
            <a:prstGeom prst="line">
              <a:avLst/>
            </a:prstGeom>
            <a:noFill/>
            <a:ln w="76200" cap="flat">
              <a:solidFill>
                <a:srgbClr val="38A507"/>
              </a:solidFill>
              <a:prstDash val="solid"/>
              <a:miter lim="400000"/>
              <a:headEnd type="triangle" w="med" len="med"/>
              <a:tailEnd type="oval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931" name="Group 931"/>
            <p:cNvGrpSpPr/>
            <p:nvPr/>
          </p:nvGrpSpPr>
          <p:grpSpPr>
            <a:xfrm>
              <a:off x="7982942" y="7475410"/>
              <a:ext cx="1916388" cy="2350688"/>
              <a:chOff x="0" y="0"/>
              <a:chExt cx="1916386" cy="2350687"/>
            </a:xfrm>
          </p:grpSpPr>
          <p:sp>
            <p:nvSpPr>
              <p:cNvPr id="929" name="Shape 929"/>
              <p:cNvSpPr/>
              <p:nvPr/>
            </p:nvSpPr>
            <p:spPr>
              <a:xfrm>
                <a:off x="178449" y="1610190"/>
                <a:ext cx="981618" cy="740498"/>
              </a:xfrm>
              <a:prstGeom prst="rect">
                <a:avLst/>
              </a:prstGeom>
              <a:blipFill rotWithShape="1">
                <a:blip r:embed="rId30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1400">
                    <a:solidFill>
                      <a:srgbClr val="FFFFFF"/>
                    </a:solidFill>
                  </a:defRPr>
                </a:pPr>
                <a:r>
                  <a:t>Power </a:t>
                </a:r>
              </a:p>
              <a:p>
                <a:pPr defTabSz="584200">
                  <a:defRPr sz="1400">
                    <a:solidFill>
                      <a:srgbClr val="FFFFFF"/>
                    </a:solidFill>
                  </a:defRPr>
                </a:pPr>
                <a:r>
                  <a:t>Center</a:t>
                </a:r>
              </a:p>
            </p:txBody>
          </p:sp>
          <p:pic>
            <p:nvPicPr>
              <p:cNvPr id="930" name="image93.png"/>
              <p:cNvPicPr>
                <a:picLocks noChangeAspect="1"/>
              </p:cNvPicPr>
              <p:nvPr/>
            </p:nvPicPr>
            <p:blipFill>
              <a:blip r:embed="rId31">
                <a:extLst/>
              </a:blip>
              <a:srcRect l="20833" r="20833"/>
              <a:stretch>
                <a:fillRect/>
              </a:stretch>
            </p:blipFill>
            <p:spPr>
              <a:xfrm>
                <a:off x="0" y="0"/>
                <a:ext cx="1916387" cy="17199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34" name="Group 934"/>
            <p:cNvGrpSpPr/>
            <p:nvPr/>
          </p:nvGrpSpPr>
          <p:grpSpPr>
            <a:xfrm>
              <a:off x="595406" y="9440732"/>
              <a:ext cx="765737" cy="765737"/>
              <a:chOff x="0" y="0"/>
              <a:chExt cx="765735" cy="765735"/>
            </a:xfrm>
          </p:grpSpPr>
          <p:sp>
            <p:nvSpPr>
              <p:cNvPr id="932" name="Shape 932"/>
              <p:cNvSpPr/>
              <p:nvPr/>
            </p:nvSpPr>
            <p:spPr>
              <a:xfrm>
                <a:off x="0" y="0"/>
                <a:ext cx="765736" cy="765736"/>
              </a:xfrm>
              <a:prstGeom prst="ellipse">
                <a:avLst/>
              </a:prstGeom>
              <a:solidFill>
                <a:srgbClr val="7F814A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933" name="Shape 933"/>
              <p:cNvSpPr/>
              <p:nvPr/>
            </p:nvSpPr>
            <p:spPr>
              <a:xfrm>
                <a:off x="130847" y="13871"/>
                <a:ext cx="504040" cy="7379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9</a:t>
                </a:r>
              </a:p>
            </p:txBody>
          </p:sp>
        </p:grpSp>
      </p:grpSp>
      <p:grpSp>
        <p:nvGrpSpPr>
          <p:cNvPr id="952" name="Group 952"/>
          <p:cNvGrpSpPr/>
          <p:nvPr/>
        </p:nvGrpSpPr>
        <p:grpSpPr>
          <a:xfrm>
            <a:off x="1043865" y="2937445"/>
            <a:ext cx="2508176" cy="2731160"/>
            <a:chOff x="0" y="0"/>
            <a:chExt cx="2508175" cy="2731158"/>
          </a:xfrm>
        </p:grpSpPr>
        <p:grpSp>
          <p:nvGrpSpPr>
            <p:cNvPr id="939" name="Group 939"/>
            <p:cNvGrpSpPr/>
            <p:nvPr/>
          </p:nvGrpSpPr>
          <p:grpSpPr>
            <a:xfrm>
              <a:off x="0" y="0"/>
              <a:ext cx="1923227" cy="2146210"/>
              <a:chOff x="0" y="0"/>
              <a:chExt cx="1923226" cy="2146209"/>
            </a:xfrm>
          </p:grpSpPr>
          <p:pic>
            <p:nvPicPr>
              <p:cNvPr id="936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-1" y="-1"/>
                <a:ext cx="1923228" cy="21462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37" name="image62.tif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119436" y="266711"/>
                <a:ext cx="867458" cy="7958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38" name="image63.tif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527939" y="554333"/>
                <a:ext cx="867455" cy="795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43" name="Group 943"/>
            <p:cNvGrpSpPr/>
            <p:nvPr/>
          </p:nvGrpSpPr>
          <p:grpSpPr>
            <a:xfrm>
              <a:off x="194982" y="194982"/>
              <a:ext cx="1923228" cy="2146211"/>
              <a:chOff x="0" y="0"/>
              <a:chExt cx="1923226" cy="2146209"/>
            </a:xfrm>
          </p:grpSpPr>
          <p:pic>
            <p:nvPicPr>
              <p:cNvPr id="940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-1" y="-1"/>
                <a:ext cx="1923228" cy="21462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41" name="image62.tif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119436" y="266711"/>
                <a:ext cx="867458" cy="7958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42" name="image63.tif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527939" y="554333"/>
                <a:ext cx="867455" cy="795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47" name="Group 947"/>
            <p:cNvGrpSpPr/>
            <p:nvPr/>
          </p:nvGrpSpPr>
          <p:grpSpPr>
            <a:xfrm>
              <a:off x="389965" y="389965"/>
              <a:ext cx="1923228" cy="2146211"/>
              <a:chOff x="0" y="0"/>
              <a:chExt cx="1923226" cy="2146209"/>
            </a:xfrm>
          </p:grpSpPr>
          <p:pic>
            <p:nvPicPr>
              <p:cNvPr id="944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-1" y="-1"/>
                <a:ext cx="1923228" cy="21462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45" name="image62.tif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119436" y="266711"/>
                <a:ext cx="867458" cy="7958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46" name="image63.tif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527939" y="554333"/>
                <a:ext cx="867455" cy="795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51" name="Group 951"/>
            <p:cNvGrpSpPr/>
            <p:nvPr/>
          </p:nvGrpSpPr>
          <p:grpSpPr>
            <a:xfrm>
              <a:off x="584948" y="584948"/>
              <a:ext cx="1923228" cy="2146211"/>
              <a:chOff x="0" y="0"/>
              <a:chExt cx="1923226" cy="2146209"/>
            </a:xfrm>
          </p:grpSpPr>
          <p:pic>
            <p:nvPicPr>
              <p:cNvPr id="948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-1" y="-1"/>
                <a:ext cx="1923228" cy="21462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49" name="image62.tif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119436" y="266711"/>
                <a:ext cx="867458" cy="7958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50" name="image63.tif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527939" y="554333"/>
                <a:ext cx="867455" cy="795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960" name="Group 960"/>
          <p:cNvGrpSpPr/>
          <p:nvPr/>
        </p:nvGrpSpPr>
        <p:grpSpPr>
          <a:xfrm>
            <a:off x="680622" y="7950674"/>
            <a:ext cx="1920866" cy="1691924"/>
            <a:chOff x="0" y="0"/>
            <a:chExt cx="1920865" cy="1691923"/>
          </a:xfrm>
        </p:grpSpPr>
        <p:pic>
          <p:nvPicPr>
            <p:cNvPr id="953" name="image12.png"/>
            <p:cNvPicPr>
              <a:picLocks noChangeAspect="1"/>
            </p:cNvPicPr>
            <p:nvPr/>
          </p:nvPicPr>
          <p:blipFill>
            <a:blip r:embed="rId33">
              <a:extLst/>
            </a:blip>
            <a:stretch>
              <a:fillRect/>
            </a:stretch>
          </p:blipFill>
          <p:spPr>
            <a:xfrm>
              <a:off x="921296" y="905849"/>
              <a:ext cx="786075" cy="786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59" name="Group 959"/>
            <p:cNvGrpSpPr/>
            <p:nvPr/>
          </p:nvGrpSpPr>
          <p:grpSpPr>
            <a:xfrm>
              <a:off x="0" y="0"/>
              <a:ext cx="1920866" cy="1494199"/>
              <a:chOff x="0" y="0"/>
              <a:chExt cx="1920865" cy="1494198"/>
            </a:xfrm>
          </p:grpSpPr>
          <p:grpSp>
            <p:nvGrpSpPr>
              <p:cNvPr id="956" name="Group 956"/>
              <p:cNvGrpSpPr/>
              <p:nvPr/>
            </p:nvGrpSpPr>
            <p:grpSpPr>
              <a:xfrm>
                <a:off x="39559" y="0"/>
                <a:ext cx="1881307" cy="1338720"/>
                <a:chOff x="0" y="0"/>
                <a:chExt cx="1881305" cy="1338719"/>
              </a:xfrm>
            </p:grpSpPr>
            <p:pic>
              <p:nvPicPr>
                <p:cNvPr id="954" name="image17.png"/>
                <p:cNvPicPr>
                  <a:picLocks noChangeAspect="1"/>
                </p:cNvPicPr>
                <p:nvPr/>
              </p:nvPicPr>
              <p:blipFill>
                <a:blip r:embed="rId34">
                  <a:extLst/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1881306" cy="13387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955" name="image18.png"/>
                <p:cNvPicPr>
                  <a:picLocks noChangeAspect="1"/>
                </p:cNvPicPr>
                <p:nvPr/>
              </p:nvPicPr>
              <p:blipFill>
                <a:blip r:embed="rId35">
                  <a:extLst/>
                </a:blip>
                <a:stretch>
                  <a:fillRect/>
                </a:stretch>
              </p:blipFill>
              <p:spPr>
                <a:xfrm>
                  <a:off x="10265" y="340530"/>
                  <a:ext cx="830743" cy="77087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957" name="image39.tif"/>
              <p:cNvPicPr>
                <a:picLocks noChangeAspect="1"/>
              </p:cNvPicPr>
              <p:nvPr/>
            </p:nvPicPr>
            <p:blipFill>
              <a:blip r:embed="rId36">
                <a:extLst/>
              </a:blip>
              <a:srcRect l="3125" t="3319" r="1887" b="2821"/>
              <a:stretch>
                <a:fillRect/>
              </a:stretch>
            </p:blipFill>
            <p:spPr>
              <a:xfrm>
                <a:off x="-1" y="1263217"/>
                <a:ext cx="233761" cy="2309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02" y="0"/>
                    </a:moveTo>
                    <a:cubicBezTo>
                      <a:pt x="10719" y="638"/>
                      <a:pt x="9110" y="1777"/>
                      <a:pt x="5978" y="4045"/>
                    </a:cubicBezTo>
                    <a:lnTo>
                      <a:pt x="0" y="8388"/>
                    </a:lnTo>
                    <a:cubicBezTo>
                      <a:pt x="148" y="8730"/>
                      <a:pt x="235" y="9198"/>
                      <a:pt x="440" y="9427"/>
                    </a:cubicBezTo>
                    <a:cubicBezTo>
                      <a:pt x="1516" y="10630"/>
                      <a:pt x="1516" y="10752"/>
                      <a:pt x="440" y="11171"/>
                    </a:cubicBezTo>
                    <a:cubicBezTo>
                      <a:pt x="254" y="11243"/>
                      <a:pt x="163" y="11524"/>
                      <a:pt x="37" y="11728"/>
                    </a:cubicBezTo>
                    <a:cubicBezTo>
                      <a:pt x="141" y="11899"/>
                      <a:pt x="237" y="12101"/>
                      <a:pt x="367" y="12210"/>
                    </a:cubicBezTo>
                    <a:cubicBezTo>
                      <a:pt x="1339" y="13027"/>
                      <a:pt x="1339" y="13239"/>
                      <a:pt x="367" y="14326"/>
                    </a:cubicBezTo>
                    <a:cubicBezTo>
                      <a:pt x="262" y="14444"/>
                      <a:pt x="204" y="14709"/>
                      <a:pt x="110" y="14882"/>
                    </a:cubicBezTo>
                    <a:lnTo>
                      <a:pt x="4437" y="18223"/>
                    </a:lnTo>
                    <a:lnTo>
                      <a:pt x="8801" y="21600"/>
                    </a:lnTo>
                    <a:cubicBezTo>
                      <a:pt x="10227" y="20974"/>
                      <a:pt x="11949" y="19757"/>
                      <a:pt x="15219" y="17406"/>
                    </a:cubicBezTo>
                    <a:lnTo>
                      <a:pt x="21380" y="12990"/>
                    </a:lnTo>
                    <a:cubicBezTo>
                      <a:pt x="21307" y="12810"/>
                      <a:pt x="21279" y="12405"/>
                      <a:pt x="21197" y="12322"/>
                    </a:cubicBezTo>
                    <a:cubicBezTo>
                      <a:pt x="20534" y="11651"/>
                      <a:pt x="20534" y="11285"/>
                      <a:pt x="21197" y="10614"/>
                    </a:cubicBezTo>
                    <a:cubicBezTo>
                      <a:pt x="21380" y="10430"/>
                      <a:pt x="21468" y="9723"/>
                      <a:pt x="21600" y="9093"/>
                    </a:cubicBezTo>
                    <a:cubicBezTo>
                      <a:pt x="21587" y="9085"/>
                      <a:pt x="21577" y="8782"/>
                      <a:pt x="21563" y="8796"/>
                    </a:cubicBezTo>
                    <a:cubicBezTo>
                      <a:pt x="20662" y="9708"/>
                      <a:pt x="18602" y="7918"/>
                      <a:pt x="18960" y="6532"/>
                    </a:cubicBezTo>
                    <a:cubicBezTo>
                      <a:pt x="19226" y="5505"/>
                      <a:pt x="18321" y="4355"/>
                      <a:pt x="15439" y="2153"/>
                    </a:cubicBezTo>
                    <a:cubicBezTo>
                      <a:pt x="13945" y="1011"/>
                      <a:pt x="13036" y="429"/>
                      <a:pt x="12102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58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18449" y="1023768"/>
                <a:ext cx="196892" cy="2197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964" name="Group 964"/>
          <p:cNvGrpSpPr/>
          <p:nvPr/>
        </p:nvGrpSpPr>
        <p:grpSpPr>
          <a:xfrm>
            <a:off x="3728942" y="7956312"/>
            <a:ext cx="1570020" cy="1680630"/>
            <a:chOff x="-1" y="0"/>
            <a:chExt cx="1570018" cy="1680629"/>
          </a:xfrm>
        </p:grpSpPr>
        <p:pic>
          <p:nvPicPr>
            <p:cNvPr id="961" name="image39.tif"/>
            <p:cNvPicPr>
              <a:picLocks noChangeAspect="1"/>
            </p:cNvPicPr>
            <p:nvPr/>
          </p:nvPicPr>
          <p:blipFill>
            <a:blip r:embed="rId36">
              <a:extLst/>
            </a:blip>
            <a:srcRect l="3125" t="3320" r="1850" b="2900"/>
            <a:stretch>
              <a:fillRect/>
            </a:stretch>
          </p:blipFill>
          <p:spPr>
            <a:xfrm>
              <a:off x="-2" y="1052772"/>
              <a:ext cx="636192" cy="627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7" y="0"/>
                  </a:moveTo>
                  <a:cubicBezTo>
                    <a:pt x="10704" y="638"/>
                    <a:pt x="9073" y="1812"/>
                    <a:pt x="5942" y="4082"/>
                  </a:cubicBezTo>
                  <a:lnTo>
                    <a:pt x="0" y="8397"/>
                  </a:lnTo>
                  <a:cubicBezTo>
                    <a:pt x="148" y="8740"/>
                    <a:pt x="240" y="9192"/>
                    <a:pt x="445" y="9421"/>
                  </a:cubicBezTo>
                  <a:cubicBezTo>
                    <a:pt x="1520" y="10626"/>
                    <a:pt x="1520" y="10764"/>
                    <a:pt x="445" y="11182"/>
                  </a:cubicBezTo>
                  <a:cubicBezTo>
                    <a:pt x="259" y="11255"/>
                    <a:pt x="166" y="11538"/>
                    <a:pt x="40" y="11742"/>
                  </a:cubicBezTo>
                  <a:cubicBezTo>
                    <a:pt x="144" y="11913"/>
                    <a:pt x="234" y="12096"/>
                    <a:pt x="364" y="12206"/>
                  </a:cubicBezTo>
                  <a:cubicBezTo>
                    <a:pt x="1336" y="13022"/>
                    <a:pt x="1336" y="13236"/>
                    <a:pt x="364" y="14323"/>
                  </a:cubicBezTo>
                  <a:cubicBezTo>
                    <a:pt x="259" y="14441"/>
                    <a:pt x="201" y="14736"/>
                    <a:pt x="108" y="14910"/>
                  </a:cubicBezTo>
                  <a:lnTo>
                    <a:pt x="4447" y="18241"/>
                  </a:lnTo>
                  <a:lnTo>
                    <a:pt x="8799" y="21600"/>
                  </a:lnTo>
                  <a:cubicBezTo>
                    <a:pt x="10225" y="20974"/>
                    <a:pt x="11945" y="19761"/>
                    <a:pt x="15213" y="17408"/>
                  </a:cubicBezTo>
                  <a:lnTo>
                    <a:pt x="21371" y="12985"/>
                  </a:lnTo>
                  <a:cubicBezTo>
                    <a:pt x="21298" y="12805"/>
                    <a:pt x="21251" y="12412"/>
                    <a:pt x="21169" y="12329"/>
                  </a:cubicBezTo>
                  <a:cubicBezTo>
                    <a:pt x="20506" y="11657"/>
                    <a:pt x="20506" y="11295"/>
                    <a:pt x="21169" y="10623"/>
                  </a:cubicBezTo>
                  <a:cubicBezTo>
                    <a:pt x="21352" y="10438"/>
                    <a:pt x="21468" y="9738"/>
                    <a:pt x="21600" y="9107"/>
                  </a:cubicBezTo>
                  <a:cubicBezTo>
                    <a:pt x="21587" y="9098"/>
                    <a:pt x="21586" y="8793"/>
                    <a:pt x="21573" y="8807"/>
                  </a:cubicBezTo>
                  <a:cubicBezTo>
                    <a:pt x="20672" y="9720"/>
                    <a:pt x="18601" y="7913"/>
                    <a:pt x="18959" y="6526"/>
                  </a:cubicBezTo>
                  <a:cubicBezTo>
                    <a:pt x="19224" y="5498"/>
                    <a:pt x="18323" y="4389"/>
                    <a:pt x="15442" y="2185"/>
                  </a:cubicBezTo>
                  <a:cubicBezTo>
                    <a:pt x="13948" y="1042"/>
                    <a:pt x="13021" y="429"/>
                    <a:pt x="1208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962" name="image23.png"/>
            <p:cNvPicPr>
              <a:picLocks noChangeAspect="1"/>
            </p:cNvPicPr>
            <p:nvPr/>
          </p:nvPicPr>
          <p:blipFill>
            <a:blip r:embed="rId37">
              <a:extLst/>
            </a:blip>
            <a:stretch>
              <a:fillRect/>
            </a:stretch>
          </p:blipFill>
          <p:spPr>
            <a:xfrm>
              <a:off x="786333" y="0"/>
              <a:ext cx="783685" cy="15742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63" name="image19.pn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50192" y="196479"/>
              <a:ext cx="535642" cy="5977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68" name="Group 968"/>
          <p:cNvGrpSpPr/>
          <p:nvPr/>
        </p:nvGrpSpPr>
        <p:grpSpPr>
          <a:xfrm>
            <a:off x="523454" y="10669869"/>
            <a:ext cx="1761104" cy="1339459"/>
            <a:chOff x="0" y="0"/>
            <a:chExt cx="1761103" cy="1339457"/>
          </a:xfrm>
        </p:grpSpPr>
        <p:pic>
          <p:nvPicPr>
            <p:cNvPr id="965" name="image22.png"/>
            <p:cNvPicPr>
              <a:picLocks noChangeAspect="1"/>
            </p:cNvPicPr>
            <p:nvPr/>
          </p:nvPicPr>
          <p:blipFill>
            <a:blip r:embed="rId38">
              <a:extLst/>
            </a:blip>
            <a:stretch>
              <a:fillRect/>
            </a:stretch>
          </p:blipFill>
          <p:spPr>
            <a:xfrm>
              <a:off x="-1" y="0"/>
              <a:ext cx="1339460" cy="133945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70343" dir="3600000" rotWithShape="0">
                <a:srgbClr val="A6AAA9">
                  <a:alpha val="70000"/>
                </a:srgbClr>
              </a:outerShdw>
            </a:effectLst>
          </p:spPr>
        </p:pic>
        <p:pic>
          <p:nvPicPr>
            <p:cNvPr id="966" name="image39.tif"/>
            <p:cNvPicPr>
              <a:picLocks noChangeAspect="1"/>
            </p:cNvPicPr>
            <p:nvPr/>
          </p:nvPicPr>
          <p:blipFill>
            <a:blip r:embed="rId36">
              <a:extLst/>
            </a:blip>
            <a:srcRect l="3125" t="3319" r="1839" b="2961"/>
            <a:stretch>
              <a:fillRect/>
            </a:stretch>
          </p:blipFill>
          <p:spPr>
            <a:xfrm>
              <a:off x="1274534" y="819327"/>
              <a:ext cx="486570" cy="47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6" y="0"/>
                  </a:moveTo>
                  <a:cubicBezTo>
                    <a:pt x="10703" y="639"/>
                    <a:pt x="9067" y="1784"/>
                    <a:pt x="5937" y="4056"/>
                  </a:cubicBezTo>
                  <a:lnTo>
                    <a:pt x="0" y="8397"/>
                  </a:lnTo>
                  <a:cubicBezTo>
                    <a:pt x="148" y="8740"/>
                    <a:pt x="236" y="9186"/>
                    <a:pt x="440" y="9415"/>
                  </a:cubicBezTo>
                  <a:cubicBezTo>
                    <a:pt x="1516" y="10621"/>
                    <a:pt x="1516" y="10766"/>
                    <a:pt x="440" y="11184"/>
                  </a:cubicBezTo>
                  <a:cubicBezTo>
                    <a:pt x="255" y="11256"/>
                    <a:pt x="179" y="11534"/>
                    <a:pt x="53" y="11738"/>
                  </a:cubicBezTo>
                  <a:cubicBezTo>
                    <a:pt x="157" y="11909"/>
                    <a:pt x="258" y="12110"/>
                    <a:pt x="388" y="12220"/>
                  </a:cubicBezTo>
                  <a:cubicBezTo>
                    <a:pt x="1359" y="13037"/>
                    <a:pt x="1359" y="13258"/>
                    <a:pt x="388" y="14346"/>
                  </a:cubicBezTo>
                  <a:cubicBezTo>
                    <a:pt x="283" y="14464"/>
                    <a:pt x="216" y="14762"/>
                    <a:pt x="123" y="14936"/>
                  </a:cubicBezTo>
                  <a:lnTo>
                    <a:pt x="4440" y="18259"/>
                  </a:lnTo>
                  <a:lnTo>
                    <a:pt x="8809" y="21600"/>
                  </a:lnTo>
                  <a:cubicBezTo>
                    <a:pt x="10234" y="20974"/>
                    <a:pt x="11937" y="19774"/>
                    <a:pt x="15205" y="17419"/>
                  </a:cubicBezTo>
                  <a:lnTo>
                    <a:pt x="21389" y="12989"/>
                  </a:lnTo>
                  <a:cubicBezTo>
                    <a:pt x="21315" y="12810"/>
                    <a:pt x="21241" y="12410"/>
                    <a:pt x="21160" y="12328"/>
                  </a:cubicBezTo>
                  <a:cubicBezTo>
                    <a:pt x="20497" y="11655"/>
                    <a:pt x="20497" y="11285"/>
                    <a:pt x="21160" y="10612"/>
                  </a:cubicBezTo>
                  <a:cubicBezTo>
                    <a:pt x="21342" y="10427"/>
                    <a:pt x="21468" y="9762"/>
                    <a:pt x="21600" y="9130"/>
                  </a:cubicBezTo>
                  <a:cubicBezTo>
                    <a:pt x="21587" y="9122"/>
                    <a:pt x="21596" y="8812"/>
                    <a:pt x="21582" y="8826"/>
                  </a:cubicBezTo>
                  <a:cubicBezTo>
                    <a:pt x="20681" y="9739"/>
                    <a:pt x="18582" y="7928"/>
                    <a:pt x="18940" y="6539"/>
                  </a:cubicBezTo>
                  <a:cubicBezTo>
                    <a:pt x="19206" y="5511"/>
                    <a:pt x="18332" y="4386"/>
                    <a:pt x="15451" y="2180"/>
                  </a:cubicBezTo>
                  <a:cubicBezTo>
                    <a:pt x="13957" y="1036"/>
                    <a:pt x="13019" y="429"/>
                    <a:pt x="12086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967" name="image19.pn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1215069" y="170911"/>
              <a:ext cx="409620" cy="4571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72" name="Group 972"/>
          <p:cNvGrpSpPr/>
          <p:nvPr/>
        </p:nvGrpSpPr>
        <p:grpSpPr>
          <a:xfrm>
            <a:off x="3881392" y="10499275"/>
            <a:ext cx="1265120" cy="1680518"/>
            <a:chOff x="0" y="0"/>
            <a:chExt cx="1265119" cy="1680516"/>
          </a:xfrm>
        </p:grpSpPr>
        <p:pic>
          <p:nvPicPr>
            <p:cNvPr id="969" name="image24.png"/>
            <p:cNvPicPr>
              <a:picLocks noChangeAspect="1"/>
            </p:cNvPicPr>
            <p:nvPr/>
          </p:nvPicPr>
          <p:blipFill>
            <a:blip r:embed="rId39">
              <a:extLst/>
            </a:blip>
            <a:stretch>
              <a:fillRect/>
            </a:stretch>
          </p:blipFill>
          <p:spPr>
            <a:xfrm>
              <a:off x="0" y="-1"/>
              <a:ext cx="1265120" cy="13801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0" name="image39.tif"/>
            <p:cNvPicPr>
              <a:picLocks noChangeAspect="1"/>
            </p:cNvPicPr>
            <p:nvPr/>
          </p:nvPicPr>
          <p:blipFill>
            <a:blip r:embed="rId36">
              <a:extLst/>
            </a:blip>
            <a:srcRect l="3125" t="3320" r="1837" b="2936"/>
            <a:stretch>
              <a:fillRect/>
            </a:stretch>
          </p:blipFill>
          <p:spPr>
            <a:xfrm>
              <a:off x="454751" y="1364207"/>
              <a:ext cx="320676" cy="316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3" y="0"/>
                  </a:moveTo>
                  <a:cubicBezTo>
                    <a:pt x="10701" y="638"/>
                    <a:pt x="9064" y="1794"/>
                    <a:pt x="5935" y="4065"/>
                  </a:cubicBezTo>
                  <a:lnTo>
                    <a:pt x="0" y="8402"/>
                  </a:lnTo>
                  <a:cubicBezTo>
                    <a:pt x="148" y="8745"/>
                    <a:pt x="250" y="9202"/>
                    <a:pt x="454" y="9431"/>
                  </a:cubicBezTo>
                  <a:cubicBezTo>
                    <a:pt x="1530" y="10637"/>
                    <a:pt x="1530" y="10775"/>
                    <a:pt x="454" y="11193"/>
                  </a:cubicBezTo>
                  <a:cubicBezTo>
                    <a:pt x="269" y="11266"/>
                    <a:pt x="153" y="11558"/>
                    <a:pt x="27" y="11762"/>
                  </a:cubicBezTo>
                  <a:cubicBezTo>
                    <a:pt x="131" y="11933"/>
                    <a:pt x="244" y="12113"/>
                    <a:pt x="374" y="12223"/>
                  </a:cubicBezTo>
                  <a:cubicBezTo>
                    <a:pt x="1346" y="13039"/>
                    <a:pt x="1346" y="13249"/>
                    <a:pt x="374" y="14337"/>
                  </a:cubicBezTo>
                  <a:cubicBezTo>
                    <a:pt x="269" y="14455"/>
                    <a:pt x="200" y="14732"/>
                    <a:pt x="107" y="14906"/>
                  </a:cubicBezTo>
                  <a:lnTo>
                    <a:pt x="4438" y="18239"/>
                  </a:lnTo>
                  <a:lnTo>
                    <a:pt x="8795" y="21600"/>
                  </a:lnTo>
                  <a:cubicBezTo>
                    <a:pt x="10220" y="20974"/>
                    <a:pt x="11943" y="19780"/>
                    <a:pt x="15211" y="17426"/>
                  </a:cubicBezTo>
                  <a:lnTo>
                    <a:pt x="21359" y="12982"/>
                  </a:lnTo>
                  <a:cubicBezTo>
                    <a:pt x="21286" y="12802"/>
                    <a:pt x="21254" y="12414"/>
                    <a:pt x="21172" y="12331"/>
                  </a:cubicBezTo>
                  <a:cubicBezTo>
                    <a:pt x="20510" y="11659"/>
                    <a:pt x="20510" y="11296"/>
                    <a:pt x="21172" y="10624"/>
                  </a:cubicBezTo>
                  <a:cubicBezTo>
                    <a:pt x="21355" y="10440"/>
                    <a:pt x="21468" y="9737"/>
                    <a:pt x="21600" y="9106"/>
                  </a:cubicBezTo>
                  <a:cubicBezTo>
                    <a:pt x="21587" y="9097"/>
                    <a:pt x="21586" y="8794"/>
                    <a:pt x="21573" y="8808"/>
                  </a:cubicBezTo>
                  <a:cubicBezTo>
                    <a:pt x="20673" y="9721"/>
                    <a:pt x="18596" y="7919"/>
                    <a:pt x="18953" y="6531"/>
                  </a:cubicBezTo>
                  <a:cubicBezTo>
                    <a:pt x="19218" y="5503"/>
                    <a:pt x="18332" y="4400"/>
                    <a:pt x="15451" y="2195"/>
                  </a:cubicBezTo>
                  <a:cubicBezTo>
                    <a:pt x="13958" y="1052"/>
                    <a:pt x="13017" y="429"/>
                    <a:pt x="12083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971" name="image19.pn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835689" y="1283911"/>
              <a:ext cx="269956" cy="3012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76" name="Group 976"/>
          <p:cNvGrpSpPr/>
          <p:nvPr/>
        </p:nvGrpSpPr>
        <p:grpSpPr>
          <a:xfrm rot="180309">
            <a:off x="2224823" y="6492008"/>
            <a:ext cx="1269891" cy="1068837"/>
            <a:chOff x="0" y="0"/>
            <a:chExt cx="1269890" cy="1068835"/>
          </a:xfrm>
        </p:grpSpPr>
        <p:sp>
          <p:nvSpPr>
            <p:cNvPr id="973" name="Shape 973"/>
            <p:cNvSpPr/>
            <p:nvPr/>
          </p:nvSpPr>
          <p:spPr>
            <a:xfrm>
              <a:off x="634943" y="0"/>
              <a:ext cx="3" cy="92442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-1" y="144411"/>
              <a:ext cx="3" cy="92442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269888" y="144411"/>
              <a:ext cx="3" cy="92442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</p:grp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9" name="Shape 979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8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Shape 982"/>
          <p:cNvSpPr/>
          <p:nvPr/>
        </p:nvSpPr>
        <p:spPr>
          <a:xfrm>
            <a:off x="430132" y="400200"/>
            <a:ext cx="6131645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Q-Ware para a Caixa</a:t>
            </a:r>
          </a:p>
        </p:txBody>
      </p:sp>
      <p:pic>
        <p:nvPicPr>
          <p:cNvPr id="98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1220" y="6618812"/>
            <a:ext cx="5703723" cy="1292111"/>
          </a:xfrm>
          <a:prstGeom prst="rect">
            <a:avLst/>
          </a:prstGeom>
          <a:ln w="12700">
            <a:miter lim="400000"/>
          </a:ln>
        </p:spPr>
      </p:pic>
      <p:sp>
        <p:nvSpPr>
          <p:cNvPr id="984" name="Shape 984"/>
          <p:cNvSpPr/>
          <p:nvPr/>
        </p:nvSpPr>
        <p:spPr>
          <a:xfrm>
            <a:off x="12914425" y="3727546"/>
            <a:ext cx="10576094" cy="745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Hospedada na DIVEO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3 Servidores redundantes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+ de 30.000 Clientes atendidos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Aplicações bancárias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Cobrança, folha de pagamento, tributos, etc.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Suportada inteiramente pelo Q-Ware FDS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Clientes distribuídos em todo território nacional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+ 20.000 arquivos dia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Aplicações bancárias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Cobrança, folha de pgto, tributos, etc.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Crescimento mensal de  20% a 30% 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7" name="Shape 987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8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990" name="Shape 990"/>
          <p:cNvSpPr/>
          <p:nvPr/>
        </p:nvSpPr>
        <p:spPr>
          <a:xfrm>
            <a:off x="430132" y="400200"/>
            <a:ext cx="874357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Q-Ware para a Polícia Federal</a:t>
            </a:r>
          </a:p>
        </p:txBody>
      </p:sp>
      <p:sp>
        <p:nvSpPr>
          <p:cNvPr id="991" name="Shape 991"/>
          <p:cNvSpPr/>
          <p:nvPr/>
        </p:nvSpPr>
        <p:spPr>
          <a:xfrm>
            <a:off x="12914425" y="5099146"/>
            <a:ext cx="10576094" cy="471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Sistema de emissão do novo passaporte de segurança. 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Integração com Policia Federal, Casa da Moeda e Correios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Cliente Solicita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Polícia Federal gera arquivo XML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Casa da Moeda Brasileira Imprime passaporte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Correios transporta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Plataformas Windows e Linux</a:t>
            </a:r>
          </a:p>
        </p:txBody>
      </p:sp>
      <p:pic>
        <p:nvPicPr>
          <p:cNvPr id="992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6521" y="4761614"/>
            <a:ext cx="4195100" cy="5389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874" y="3658495"/>
            <a:ext cx="6930394" cy="6930394"/>
          </a:xfrm>
          <a:prstGeom prst="rect">
            <a:avLst/>
          </a:prstGeom>
          <a:ln w="12700">
            <a:miter lim="400000"/>
          </a:ln>
        </p:spPr>
      </p:pic>
      <p:sp>
        <p:nvSpPr>
          <p:cNvPr id="995" name="Shape 995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6" name="Shape 996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9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9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999" name="Shape 999"/>
          <p:cNvSpPr/>
          <p:nvPr/>
        </p:nvSpPr>
        <p:spPr>
          <a:xfrm>
            <a:off x="430132" y="400200"/>
            <a:ext cx="8813962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Q-Ware para a Justiça Federal</a:t>
            </a:r>
          </a:p>
        </p:txBody>
      </p:sp>
      <p:sp>
        <p:nvSpPr>
          <p:cNvPr id="1000" name="Shape 1000"/>
          <p:cNvSpPr/>
          <p:nvPr/>
        </p:nvSpPr>
        <p:spPr>
          <a:xfrm>
            <a:off x="12914425" y="4756246"/>
            <a:ext cx="10576094" cy="540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ETTL (Extract, Transform, Transfer, Load)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Extração + Transformação + Transporte + Carga.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Informação processual: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TJ   -&gt; STJ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STJ -&gt; TJ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Solução em ambiente heterogêneo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Oracle, SQL Server, DB2, MySQL, Cachè, Adabas, ...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TRFs -&gt; Gravação de audiências e integração PGFN</a:t>
            </a:r>
          </a:p>
        </p:txBody>
      </p:sp>
      <p:sp>
        <p:nvSpPr>
          <p:cNvPr id="1001" name="Shape 1001"/>
          <p:cNvSpPr/>
          <p:nvPr/>
        </p:nvSpPr>
        <p:spPr>
          <a:xfrm>
            <a:off x="3595204" y="10074544"/>
            <a:ext cx="4423781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 sz="3000" b="1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CNJ - STJ - TJ’s - TRF's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4" name="Shape 1004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0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Shape 1007"/>
          <p:cNvSpPr/>
          <p:nvPr/>
        </p:nvSpPr>
        <p:spPr>
          <a:xfrm>
            <a:off x="430132" y="400200"/>
            <a:ext cx="7189875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Q-Ware para o SERPOR</a:t>
            </a:r>
          </a:p>
        </p:txBody>
      </p:sp>
      <p:sp>
        <p:nvSpPr>
          <p:cNvPr id="1008" name="Shape 1008"/>
          <p:cNvSpPr/>
          <p:nvPr/>
        </p:nvSpPr>
        <p:spPr>
          <a:xfrm>
            <a:off x="12914425" y="3041746"/>
            <a:ext cx="10576094" cy="882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Diversos sistemas (centenas de Jobs) em produção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Log e gerência centralizada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Solução padrão no tráfego de dados dentro do SERPRO, substituindo concorrentes de multinacionais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Simples Nacional (100% dos municípios)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RENAVAN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Ordens Bancárias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Sistemas integradores do governo (SIAPE, SIAFI)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Policia Federal + Receita Federal (SISBRAIB)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Simples Nacional (100% dos municípios)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Nota Fiscal Eletrônica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Livros caixa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Secretarias de fazenda</a:t>
            </a:r>
          </a:p>
        </p:txBody>
      </p:sp>
      <p:pic>
        <p:nvPicPr>
          <p:cNvPr id="1009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3440" y="6203297"/>
            <a:ext cx="7561262" cy="2506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Shape 1012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1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015" name="Shape 1015"/>
          <p:cNvSpPr/>
          <p:nvPr/>
        </p:nvSpPr>
        <p:spPr>
          <a:xfrm>
            <a:off x="430132" y="400200"/>
            <a:ext cx="906014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Q-Ware para a CONFEA CREA</a:t>
            </a:r>
          </a:p>
        </p:txBody>
      </p:sp>
      <p:sp>
        <p:nvSpPr>
          <p:cNvPr id="1016" name="Shape 1016"/>
          <p:cNvSpPr/>
          <p:nvPr/>
        </p:nvSpPr>
        <p:spPr>
          <a:xfrm>
            <a:off x="12914425" y="5442046"/>
            <a:ext cx="10576094" cy="4029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Sistemas Locais nos 27 CREAs do Brasil: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Opera integração de dados sobre SQL Server (Windows) ou MySQL (Linux)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Informações sobre carteiras profissionais são sincronizadas entre as 27 unidades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Consolidadas no CONFEA</a:t>
            </a:r>
          </a:p>
        </p:txBody>
      </p:sp>
      <p:pic>
        <p:nvPicPr>
          <p:cNvPr id="101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1074" y="6805355"/>
            <a:ext cx="8824806" cy="13024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0" name="Shape 1020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2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Shape 1023"/>
          <p:cNvSpPr/>
          <p:nvPr/>
        </p:nvSpPr>
        <p:spPr>
          <a:xfrm>
            <a:off x="430132" y="400200"/>
            <a:ext cx="7225222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Q-Ware para os Correios</a:t>
            </a:r>
          </a:p>
        </p:txBody>
      </p:sp>
      <p:sp>
        <p:nvSpPr>
          <p:cNvPr id="1024" name="Shape 1024"/>
          <p:cNvSpPr/>
          <p:nvPr/>
        </p:nvSpPr>
        <p:spPr>
          <a:xfrm>
            <a:off x="12914425" y="4413346"/>
            <a:ext cx="10576094" cy="608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Sistema AR Digital 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Digitalização de ARs (Aviso de Recebimento) com reconhecimento de código de barras e posterior indexação.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Descentralizado em 6 sites em rede estrela: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Brasilia, São Paulo, Salvador, Curitiba, Belo Horizonte, Rio de Janeiro.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Dezenas de milhares de arquivos trafegados por dia para a central dos correios em SP.</a:t>
            </a:r>
          </a:p>
        </p:txBody>
      </p:sp>
      <p:pic>
        <p:nvPicPr>
          <p:cNvPr id="1025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022" y="3996244"/>
            <a:ext cx="11204910" cy="6920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 181"/>
          <p:cNvGrpSpPr/>
          <p:nvPr/>
        </p:nvGrpSpPr>
        <p:grpSpPr>
          <a:xfrm>
            <a:off x="-54431" y="-10726"/>
            <a:ext cx="24492863" cy="13373855"/>
            <a:chOff x="0" y="0"/>
            <a:chExt cx="24492861" cy="13373854"/>
          </a:xfrm>
        </p:grpSpPr>
        <p:sp>
          <p:nvSpPr>
            <p:cNvPr id="125" name="Shape 125"/>
            <p:cNvSpPr/>
            <p:nvPr/>
          </p:nvSpPr>
          <p:spPr>
            <a:xfrm>
              <a:off x="0" y="0"/>
              <a:ext cx="24492862" cy="1726729"/>
            </a:xfrm>
            <a:prstGeom prst="rect">
              <a:avLst/>
            </a:prstGeom>
            <a:solidFill>
              <a:srgbClr val="DCDEE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26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406999" y="470327"/>
              <a:ext cx="2161698" cy="786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191057" y="420086"/>
              <a:ext cx="1920866" cy="8865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" name="Shape 128"/>
            <p:cNvSpPr/>
            <p:nvPr/>
          </p:nvSpPr>
          <p:spPr>
            <a:xfrm>
              <a:off x="484562" y="410926"/>
              <a:ext cx="9686157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Desafio da Integração corporativa</a:t>
              </a:r>
            </a:p>
          </p:txBody>
        </p:sp>
        <p:pic>
          <p:nvPicPr>
            <p:cNvPr id="129" name="image36.ti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11" t="102" r="169" b="439"/>
            <a:stretch>
              <a:fillRect/>
            </a:stretch>
          </p:blipFill>
          <p:spPr>
            <a:xfrm>
              <a:off x="11783821" y="6069765"/>
              <a:ext cx="3817938" cy="2824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5" extrusionOk="0">
                  <a:moveTo>
                    <a:pt x="10849" y="0"/>
                  </a:moveTo>
                  <a:cubicBezTo>
                    <a:pt x="10539" y="4"/>
                    <a:pt x="9971" y="10"/>
                    <a:pt x="9969" y="15"/>
                  </a:cubicBezTo>
                  <a:cubicBezTo>
                    <a:pt x="9960" y="35"/>
                    <a:pt x="9761" y="61"/>
                    <a:pt x="9525" y="76"/>
                  </a:cubicBezTo>
                  <a:cubicBezTo>
                    <a:pt x="9289" y="91"/>
                    <a:pt x="8847" y="144"/>
                    <a:pt x="8539" y="191"/>
                  </a:cubicBezTo>
                  <a:cubicBezTo>
                    <a:pt x="5534" y="649"/>
                    <a:pt x="2740" y="1950"/>
                    <a:pt x="126" y="4118"/>
                  </a:cubicBezTo>
                  <a:lnTo>
                    <a:pt x="0" y="4221"/>
                  </a:lnTo>
                  <a:lnTo>
                    <a:pt x="153" y="4482"/>
                  </a:lnTo>
                  <a:cubicBezTo>
                    <a:pt x="326" y="4776"/>
                    <a:pt x="1709" y="6998"/>
                    <a:pt x="2050" y="7528"/>
                  </a:cubicBezTo>
                  <a:lnTo>
                    <a:pt x="2221" y="7789"/>
                  </a:lnTo>
                  <a:lnTo>
                    <a:pt x="2349" y="7692"/>
                  </a:lnTo>
                  <a:cubicBezTo>
                    <a:pt x="6244" y="4638"/>
                    <a:pt x="10664" y="3791"/>
                    <a:pt x="14952" y="5277"/>
                  </a:cubicBezTo>
                  <a:cubicBezTo>
                    <a:pt x="16370" y="5769"/>
                    <a:pt x="17964" y="6657"/>
                    <a:pt x="19247" y="7677"/>
                  </a:cubicBezTo>
                  <a:lnTo>
                    <a:pt x="19391" y="7789"/>
                  </a:lnTo>
                  <a:lnTo>
                    <a:pt x="20322" y="6287"/>
                  </a:lnTo>
                  <a:cubicBezTo>
                    <a:pt x="20833" y="5461"/>
                    <a:pt x="21324" y="4659"/>
                    <a:pt x="21414" y="4503"/>
                  </a:cubicBezTo>
                  <a:cubicBezTo>
                    <a:pt x="21498" y="4357"/>
                    <a:pt x="21577" y="4255"/>
                    <a:pt x="21600" y="4251"/>
                  </a:cubicBezTo>
                  <a:cubicBezTo>
                    <a:pt x="21599" y="4245"/>
                    <a:pt x="21598" y="4190"/>
                    <a:pt x="21596" y="4190"/>
                  </a:cubicBezTo>
                  <a:cubicBezTo>
                    <a:pt x="21574" y="4190"/>
                    <a:pt x="21380" y="4051"/>
                    <a:pt x="21167" y="3878"/>
                  </a:cubicBezTo>
                  <a:cubicBezTo>
                    <a:pt x="19042" y="2147"/>
                    <a:pt x="16606" y="933"/>
                    <a:pt x="14132" y="379"/>
                  </a:cubicBezTo>
                  <a:cubicBezTo>
                    <a:pt x="13366" y="208"/>
                    <a:pt x="12367" y="61"/>
                    <a:pt x="11981" y="61"/>
                  </a:cubicBezTo>
                  <a:cubicBezTo>
                    <a:pt x="11875" y="61"/>
                    <a:pt x="11778" y="44"/>
                    <a:pt x="11768" y="21"/>
                  </a:cubicBezTo>
                  <a:cubicBezTo>
                    <a:pt x="11764" y="12"/>
                    <a:pt x="11224" y="6"/>
                    <a:pt x="10849" y="0"/>
                  </a:cubicBezTo>
                  <a:close/>
                  <a:moveTo>
                    <a:pt x="10315" y="6160"/>
                  </a:moveTo>
                  <a:cubicBezTo>
                    <a:pt x="10074" y="6164"/>
                    <a:pt x="9863" y="6174"/>
                    <a:pt x="9716" y="6190"/>
                  </a:cubicBezTo>
                  <a:cubicBezTo>
                    <a:pt x="7971" y="6374"/>
                    <a:pt x="6489" y="6841"/>
                    <a:pt x="4899" y="7707"/>
                  </a:cubicBezTo>
                  <a:cubicBezTo>
                    <a:pt x="4484" y="7933"/>
                    <a:pt x="3450" y="8600"/>
                    <a:pt x="3139" y="8845"/>
                  </a:cubicBezTo>
                  <a:lnTo>
                    <a:pt x="2959" y="8991"/>
                  </a:lnTo>
                  <a:lnTo>
                    <a:pt x="3900" y="10505"/>
                  </a:lnTo>
                  <a:cubicBezTo>
                    <a:pt x="4584" y="11608"/>
                    <a:pt x="4854" y="12011"/>
                    <a:pt x="4888" y="11991"/>
                  </a:cubicBezTo>
                  <a:cubicBezTo>
                    <a:pt x="4913" y="11976"/>
                    <a:pt x="5109" y="11845"/>
                    <a:pt x="5328" y="11703"/>
                  </a:cubicBezTo>
                  <a:cubicBezTo>
                    <a:pt x="6561" y="10897"/>
                    <a:pt x="7859" y="10387"/>
                    <a:pt x="9363" y="10113"/>
                  </a:cubicBezTo>
                  <a:cubicBezTo>
                    <a:pt x="9966" y="10003"/>
                    <a:pt x="11643" y="10003"/>
                    <a:pt x="12266" y="10113"/>
                  </a:cubicBezTo>
                  <a:cubicBezTo>
                    <a:pt x="13774" y="10380"/>
                    <a:pt x="15058" y="10890"/>
                    <a:pt x="16359" y="11749"/>
                  </a:cubicBezTo>
                  <a:lnTo>
                    <a:pt x="16764" y="12022"/>
                  </a:lnTo>
                  <a:lnTo>
                    <a:pt x="17547" y="10754"/>
                  </a:lnTo>
                  <a:cubicBezTo>
                    <a:pt x="17979" y="10057"/>
                    <a:pt x="18406" y="9376"/>
                    <a:pt x="18492" y="9236"/>
                  </a:cubicBezTo>
                  <a:lnTo>
                    <a:pt x="18650" y="8981"/>
                  </a:lnTo>
                  <a:lnTo>
                    <a:pt x="18302" y="8724"/>
                  </a:lnTo>
                  <a:cubicBezTo>
                    <a:pt x="16476" y="7378"/>
                    <a:pt x="14574" y="6572"/>
                    <a:pt x="12475" y="6251"/>
                  </a:cubicBezTo>
                  <a:cubicBezTo>
                    <a:pt x="12041" y="6185"/>
                    <a:pt x="11039" y="6148"/>
                    <a:pt x="10315" y="6160"/>
                  </a:cubicBezTo>
                  <a:close/>
                  <a:moveTo>
                    <a:pt x="10822" y="11594"/>
                  </a:moveTo>
                  <a:cubicBezTo>
                    <a:pt x="9435" y="11594"/>
                    <a:pt x="8313" y="11847"/>
                    <a:pt x="7012" y="12453"/>
                  </a:cubicBezTo>
                  <a:cubicBezTo>
                    <a:pt x="6587" y="12651"/>
                    <a:pt x="5683" y="13168"/>
                    <a:pt x="5629" y="13242"/>
                  </a:cubicBezTo>
                  <a:cubicBezTo>
                    <a:pt x="5610" y="13268"/>
                    <a:pt x="6192" y="14231"/>
                    <a:pt x="7297" y="15991"/>
                  </a:cubicBezTo>
                  <a:cubicBezTo>
                    <a:pt x="7424" y="16193"/>
                    <a:pt x="7536" y="16355"/>
                    <a:pt x="7544" y="16355"/>
                  </a:cubicBezTo>
                  <a:cubicBezTo>
                    <a:pt x="7552" y="16355"/>
                    <a:pt x="7661" y="16299"/>
                    <a:pt x="7791" y="16230"/>
                  </a:cubicBezTo>
                  <a:cubicBezTo>
                    <a:pt x="9113" y="15520"/>
                    <a:pt x="10743" y="15308"/>
                    <a:pt x="12215" y="15648"/>
                  </a:cubicBezTo>
                  <a:cubicBezTo>
                    <a:pt x="12787" y="15780"/>
                    <a:pt x="13592" y="16084"/>
                    <a:pt x="14027" y="16334"/>
                  </a:cubicBezTo>
                  <a:cubicBezTo>
                    <a:pt x="14065" y="16357"/>
                    <a:pt x="14298" y="16008"/>
                    <a:pt x="15028" y="14822"/>
                  </a:cubicBezTo>
                  <a:cubicBezTo>
                    <a:pt x="15551" y="13974"/>
                    <a:pt x="15973" y="13265"/>
                    <a:pt x="15966" y="13248"/>
                  </a:cubicBezTo>
                  <a:cubicBezTo>
                    <a:pt x="15958" y="13231"/>
                    <a:pt x="15757" y="13099"/>
                    <a:pt x="15522" y="12959"/>
                  </a:cubicBezTo>
                  <a:cubicBezTo>
                    <a:pt x="13925" y="12007"/>
                    <a:pt x="12504" y="11594"/>
                    <a:pt x="10822" y="11594"/>
                  </a:cubicBezTo>
                  <a:close/>
                  <a:moveTo>
                    <a:pt x="10674" y="17104"/>
                  </a:moveTo>
                  <a:cubicBezTo>
                    <a:pt x="9917" y="17128"/>
                    <a:pt x="9155" y="17299"/>
                    <a:pt x="8501" y="17605"/>
                  </a:cubicBezTo>
                  <a:lnTo>
                    <a:pt x="8337" y="17678"/>
                  </a:lnTo>
                  <a:lnTo>
                    <a:pt x="9556" y="19641"/>
                  </a:lnTo>
                  <a:cubicBezTo>
                    <a:pt x="10226" y="20720"/>
                    <a:pt x="10785" y="21600"/>
                    <a:pt x="10796" y="21595"/>
                  </a:cubicBezTo>
                  <a:cubicBezTo>
                    <a:pt x="10807" y="21590"/>
                    <a:pt x="11361" y="20696"/>
                    <a:pt x="12030" y="19611"/>
                  </a:cubicBezTo>
                  <a:lnTo>
                    <a:pt x="13247" y="17641"/>
                  </a:lnTo>
                  <a:lnTo>
                    <a:pt x="13131" y="17587"/>
                  </a:lnTo>
                  <a:cubicBezTo>
                    <a:pt x="12928" y="17491"/>
                    <a:pt x="12313" y="17292"/>
                    <a:pt x="12003" y="17223"/>
                  </a:cubicBezTo>
                  <a:cubicBezTo>
                    <a:pt x="11581" y="17128"/>
                    <a:pt x="11128" y="17089"/>
                    <a:pt x="10674" y="1710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30" name="image38.ti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59" r="49" b="1697"/>
            <a:stretch>
              <a:fillRect/>
            </a:stretch>
          </p:blipFill>
          <p:spPr>
            <a:xfrm>
              <a:off x="3535614" y="9323969"/>
              <a:ext cx="17178339" cy="735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" y="0"/>
                  </a:moveTo>
                  <a:lnTo>
                    <a:pt x="82" y="3021"/>
                  </a:lnTo>
                  <a:cubicBezTo>
                    <a:pt x="39" y="4561"/>
                    <a:pt x="14" y="7408"/>
                    <a:pt x="0" y="10602"/>
                  </a:cubicBezTo>
                  <a:cubicBezTo>
                    <a:pt x="13" y="13795"/>
                    <a:pt x="39" y="16666"/>
                    <a:pt x="82" y="18206"/>
                  </a:cubicBezTo>
                  <a:lnTo>
                    <a:pt x="176" y="21600"/>
                  </a:lnTo>
                  <a:lnTo>
                    <a:pt x="10894" y="21600"/>
                  </a:lnTo>
                  <a:cubicBezTo>
                    <a:pt x="18200" y="21589"/>
                    <a:pt x="21380" y="21148"/>
                    <a:pt x="21407" y="20130"/>
                  </a:cubicBezTo>
                  <a:cubicBezTo>
                    <a:pt x="21423" y="19525"/>
                    <a:pt x="21458" y="19332"/>
                    <a:pt x="21493" y="19372"/>
                  </a:cubicBezTo>
                  <a:lnTo>
                    <a:pt x="21493" y="16865"/>
                  </a:lnTo>
                  <a:cubicBezTo>
                    <a:pt x="21493" y="14267"/>
                    <a:pt x="21520" y="11768"/>
                    <a:pt x="21552" y="11302"/>
                  </a:cubicBezTo>
                  <a:cubicBezTo>
                    <a:pt x="21574" y="10989"/>
                    <a:pt x="21590" y="9422"/>
                    <a:pt x="21600" y="7651"/>
                  </a:cubicBezTo>
                  <a:cubicBezTo>
                    <a:pt x="21598" y="7293"/>
                    <a:pt x="21598" y="6667"/>
                    <a:pt x="21596" y="6368"/>
                  </a:cubicBezTo>
                  <a:cubicBezTo>
                    <a:pt x="21596" y="6353"/>
                    <a:pt x="21596" y="6325"/>
                    <a:pt x="21596" y="6310"/>
                  </a:cubicBezTo>
                  <a:cubicBezTo>
                    <a:pt x="21587" y="4867"/>
                    <a:pt x="21572" y="4146"/>
                    <a:pt x="21556" y="4385"/>
                  </a:cubicBezTo>
                  <a:cubicBezTo>
                    <a:pt x="21525" y="4829"/>
                    <a:pt x="21470" y="3946"/>
                    <a:pt x="21434" y="2414"/>
                  </a:cubicBezTo>
                  <a:cubicBezTo>
                    <a:pt x="21421" y="1826"/>
                    <a:pt x="21391" y="1358"/>
                    <a:pt x="21280" y="991"/>
                  </a:cubicBezTo>
                  <a:cubicBezTo>
                    <a:pt x="21232" y="880"/>
                    <a:pt x="21170" y="805"/>
                    <a:pt x="21087" y="711"/>
                  </a:cubicBezTo>
                  <a:cubicBezTo>
                    <a:pt x="21048" y="646"/>
                    <a:pt x="20926" y="582"/>
                    <a:pt x="20874" y="525"/>
                  </a:cubicBezTo>
                  <a:cubicBezTo>
                    <a:pt x="20608" y="310"/>
                    <a:pt x="20244" y="129"/>
                    <a:pt x="19664" y="0"/>
                  </a:cubicBezTo>
                  <a:lnTo>
                    <a:pt x="166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31" name="image27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/>
            <a:stretch>
              <a:fillRect/>
            </a:stretch>
          </p:blipFill>
          <p:spPr>
            <a:xfrm>
              <a:off x="12273062" y="8239497"/>
              <a:ext cx="2401787" cy="1339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image12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777217" y="4456137"/>
              <a:ext cx="1183987" cy="11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" name="Shape 133"/>
            <p:cNvSpPr/>
            <p:nvPr/>
          </p:nvSpPr>
          <p:spPr>
            <a:xfrm>
              <a:off x="7616160" y="3255079"/>
              <a:ext cx="2751062" cy="1278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63" extrusionOk="0">
                  <a:moveTo>
                    <a:pt x="21600" y="874"/>
                  </a:moveTo>
                  <a:cubicBezTo>
                    <a:pt x="11810" y="-2437"/>
                    <a:pt x="4610" y="3659"/>
                    <a:pt x="0" y="19163"/>
                  </a:cubicBezTo>
                </a:path>
              </a:pathLst>
            </a:custGeom>
            <a:noFill/>
            <a:ln w="50800" cap="flat">
              <a:solidFill>
                <a:srgbClr val="27A217"/>
              </a:solidFill>
              <a:custDash>
                <a:ds d="600000" sp="600000"/>
              </a:custDash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4979420" y="3994857"/>
              <a:ext cx="1955420" cy="130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5" h="18330" extrusionOk="0">
                  <a:moveTo>
                    <a:pt x="19415" y="16474"/>
                  </a:moveTo>
                  <a:cubicBezTo>
                    <a:pt x="4062" y="21600"/>
                    <a:pt x="-2185" y="16109"/>
                    <a:pt x="673" y="0"/>
                  </a:cubicBezTo>
                </a:path>
              </a:pathLst>
            </a:custGeom>
            <a:noFill/>
            <a:ln w="50800" cap="flat">
              <a:solidFill>
                <a:srgbClr val="47A816"/>
              </a:solidFill>
              <a:custDash>
                <a:ds d="600000" sp="600000"/>
              </a:custDash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7276477" y="9174225"/>
              <a:ext cx="11199771" cy="1005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200"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Infraestrutura de interconectividade</a:t>
              </a:r>
            </a:p>
          </p:txBody>
        </p:sp>
        <p:sp>
          <p:nvSpPr>
            <p:cNvPr id="136" name="Shape 136"/>
            <p:cNvSpPr/>
            <p:nvPr/>
          </p:nvSpPr>
          <p:spPr>
            <a:xfrm>
              <a:off x="10367220" y="3313395"/>
              <a:ext cx="2959398" cy="4934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835" y="6767"/>
                    <a:pt x="16035" y="13967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0435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3431311" y="4784361"/>
              <a:ext cx="184071" cy="3467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46" h="21600" extrusionOk="0">
                  <a:moveTo>
                    <a:pt x="0" y="0"/>
                  </a:moveTo>
                  <a:cubicBezTo>
                    <a:pt x="15278" y="6978"/>
                    <a:pt x="21600" y="14178"/>
                    <a:pt x="18965" y="21600"/>
                  </a:cubicBezTo>
                </a:path>
              </a:pathLst>
            </a:custGeom>
            <a:noFill/>
            <a:ln w="50800" cap="flat">
              <a:solidFill>
                <a:srgbClr val="0435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3996617" y="3490674"/>
              <a:ext cx="5035161" cy="4767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76" extrusionOk="0">
                  <a:moveTo>
                    <a:pt x="21600" y="152"/>
                  </a:moveTo>
                  <a:cubicBezTo>
                    <a:pt x="17135" y="-1124"/>
                    <a:pt x="9935" y="5651"/>
                    <a:pt x="0" y="20476"/>
                  </a:cubicBezTo>
                </a:path>
              </a:pathLst>
            </a:custGeom>
            <a:noFill/>
            <a:ln w="50800" cap="flat">
              <a:solidFill>
                <a:srgbClr val="0435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272105" y="7056268"/>
              <a:ext cx="4313111" cy="1290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6" extrusionOk="0">
                  <a:moveTo>
                    <a:pt x="0" y="20886"/>
                  </a:moveTo>
                  <a:cubicBezTo>
                    <a:pt x="6534" y="6229"/>
                    <a:pt x="13734" y="-714"/>
                    <a:pt x="21600" y="58"/>
                  </a:cubicBezTo>
                </a:path>
              </a:pathLst>
            </a:custGeom>
            <a:noFill/>
            <a:ln w="50800" cap="flat">
              <a:solidFill>
                <a:srgbClr val="0435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144" name="Group 144"/>
            <p:cNvGrpSpPr/>
            <p:nvPr/>
          </p:nvGrpSpPr>
          <p:grpSpPr>
            <a:xfrm>
              <a:off x="3587416" y="1911497"/>
              <a:ext cx="3486616" cy="2667348"/>
              <a:chOff x="73316" y="0"/>
              <a:chExt cx="3486615" cy="2667347"/>
            </a:xfrm>
          </p:grpSpPr>
          <p:grpSp>
            <p:nvGrpSpPr>
              <p:cNvPr id="142" name="Group 142"/>
              <p:cNvGrpSpPr/>
              <p:nvPr/>
            </p:nvGrpSpPr>
            <p:grpSpPr>
              <a:xfrm>
                <a:off x="73316" y="0"/>
                <a:ext cx="3486616" cy="2481044"/>
                <a:chOff x="0" y="0"/>
                <a:chExt cx="3486615" cy="2481043"/>
              </a:xfrm>
            </p:grpSpPr>
            <p:pic>
              <p:nvPicPr>
                <p:cNvPr id="140" name="image17.pn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3486616" cy="248104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1" name="image18.png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19024" y="631102"/>
                  <a:ext cx="1539612" cy="142865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43" name="image39.ti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3125" t="3320" r="1851" b="2875"/>
              <a:stretch>
                <a:fillRect/>
              </a:stretch>
            </p:blipFill>
            <p:spPr>
              <a:xfrm>
                <a:off x="677333" y="2239516"/>
                <a:ext cx="433388" cy="4278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05" y="0"/>
                    </a:moveTo>
                    <a:cubicBezTo>
                      <a:pt x="10723" y="638"/>
                      <a:pt x="9085" y="1798"/>
                      <a:pt x="5954" y="4068"/>
                    </a:cubicBezTo>
                    <a:lnTo>
                      <a:pt x="0" y="8396"/>
                    </a:lnTo>
                    <a:cubicBezTo>
                      <a:pt x="148" y="8739"/>
                      <a:pt x="230" y="9188"/>
                      <a:pt x="435" y="9417"/>
                    </a:cubicBezTo>
                    <a:cubicBezTo>
                      <a:pt x="1511" y="10621"/>
                      <a:pt x="1511" y="10762"/>
                      <a:pt x="435" y="11181"/>
                    </a:cubicBezTo>
                    <a:cubicBezTo>
                      <a:pt x="249" y="11253"/>
                      <a:pt x="185" y="11538"/>
                      <a:pt x="59" y="11742"/>
                    </a:cubicBezTo>
                    <a:cubicBezTo>
                      <a:pt x="163" y="11913"/>
                      <a:pt x="246" y="12114"/>
                      <a:pt x="376" y="12223"/>
                    </a:cubicBezTo>
                    <a:cubicBezTo>
                      <a:pt x="1348" y="13040"/>
                      <a:pt x="1348" y="13240"/>
                      <a:pt x="376" y="14327"/>
                    </a:cubicBezTo>
                    <a:cubicBezTo>
                      <a:pt x="271" y="14445"/>
                      <a:pt x="193" y="14734"/>
                      <a:pt x="99" y="14908"/>
                    </a:cubicBezTo>
                    <a:lnTo>
                      <a:pt x="4451" y="18214"/>
                    </a:lnTo>
                    <a:lnTo>
                      <a:pt x="8802" y="21600"/>
                    </a:lnTo>
                    <a:cubicBezTo>
                      <a:pt x="10228" y="20974"/>
                      <a:pt x="11922" y="19744"/>
                      <a:pt x="15191" y="17392"/>
                    </a:cubicBezTo>
                    <a:lnTo>
                      <a:pt x="21382" y="12984"/>
                    </a:lnTo>
                    <a:cubicBezTo>
                      <a:pt x="21309" y="12804"/>
                      <a:pt x="21267" y="12406"/>
                      <a:pt x="21185" y="12323"/>
                    </a:cubicBezTo>
                    <a:cubicBezTo>
                      <a:pt x="20522" y="11652"/>
                      <a:pt x="20522" y="11291"/>
                      <a:pt x="21185" y="10620"/>
                    </a:cubicBezTo>
                    <a:cubicBezTo>
                      <a:pt x="21368" y="10435"/>
                      <a:pt x="21468" y="9748"/>
                      <a:pt x="21600" y="9117"/>
                    </a:cubicBezTo>
                    <a:cubicBezTo>
                      <a:pt x="21587" y="9109"/>
                      <a:pt x="21574" y="8802"/>
                      <a:pt x="21560" y="8816"/>
                    </a:cubicBezTo>
                    <a:cubicBezTo>
                      <a:pt x="20660" y="9729"/>
                      <a:pt x="18611" y="7919"/>
                      <a:pt x="18969" y="6532"/>
                    </a:cubicBezTo>
                    <a:cubicBezTo>
                      <a:pt x="19235" y="5504"/>
                      <a:pt x="18329" y="4368"/>
                      <a:pt x="15448" y="2164"/>
                    </a:cubicBezTo>
                    <a:cubicBezTo>
                      <a:pt x="13955" y="1022"/>
                      <a:pt x="13039" y="429"/>
                      <a:pt x="12105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7" name="Group 147"/>
            <p:cNvGrpSpPr/>
            <p:nvPr/>
          </p:nvGrpSpPr>
          <p:grpSpPr>
            <a:xfrm>
              <a:off x="12541433" y="3224199"/>
              <a:ext cx="1570020" cy="1680631"/>
              <a:chOff x="-1" y="0"/>
              <a:chExt cx="1570018" cy="1680629"/>
            </a:xfrm>
          </p:grpSpPr>
          <p:pic>
            <p:nvPicPr>
              <p:cNvPr id="145" name="image39.ti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3125" t="3320" r="1850" b="2900"/>
              <a:stretch>
                <a:fillRect/>
              </a:stretch>
            </p:blipFill>
            <p:spPr>
              <a:xfrm>
                <a:off x="-2" y="1052772"/>
                <a:ext cx="636192" cy="627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87" y="0"/>
                    </a:moveTo>
                    <a:cubicBezTo>
                      <a:pt x="10704" y="638"/>
                      <a:pt x="9073" y="1812"/>
                      <a:pt x="5942" y="4082"/>
                    </a:cubicBezTo>
                    <a:lnTo>
                      <a:pt x="0" y="8397"/>
                    </a:lnTo>
                    <a:cubicBezTo>
                      <a:pt x="148" y="8740"/>
                      <a:pt x="240" y="9192"/>
                      <a:pt x="445" y="9421"/>
                    </a:cubicBezTo>
                    <a:cubicBezTo>
                      <a:pt x="1520" y="10626"/>
                      <a:pt x="1520" y="10764"/>
                      <a:pt x="445" y="11182"/>
                    </a:cubicBezTo>
                    <a:cubicBezTo>
                      <a:pt x="259" y="11255"/>
                      <a:pt x="166" y="11538"/>
                      <a:pt x="40" y="11742"/>
                    </a:cubicBezTo>
                    <a:cubicBezTo>
                      <a:pt x="144" y="11913"/>
                      <a:pt x="234" y="12096"/>
                      <a:pt x="364" y="12206"/>
                    </a:cubicBezTo>
                    <a:cubicBezTo>
                      <a:pt x="1336" y="13022"/>
                      <a:pt x="1336" y="13236"/>
                      <a:pt x="364" y="14323"/>
                    </a:cubicBezTo>
                    <a:cubicBezTo>
                      <a:pt x="259" y="14441"/>
                      <a:pt x="201" y="14736"/>
                      <a:pt x="108" y="14910"/>
                    </a:cubicBezTo>
                    <a:lnTo>
                      <a:pt x="4447" y="18241"/>
                    </a:lnTo>
                    <a:lnTo>
                      <a:pt x="8799" y="21600"/>
                    </a:lnTo>
                    <a:cubicBezTo>
                      <a:pt x="10225" y="20974"/>
                      <a:pt x="11945" y="19761"/>
                      <a:pt x="15213" y="17408"/>
                    </a:cubicBezTo>
                    <a:lnTo>
                      <a:pt x="21371" y="12985"/>
                    </a:lnTo>
                    <a:cubicBezTo>
                      <a:pt x="21298" y="12805"/>
                      <a:pt x="21251" y="12412"/>
                      <a:pt x="21169" y="12329"/>
                    </a:cubicBezTo>
                    <a:cubicBezTo>
                      <a:pt x="20506" y="11657"/>
                      <a:pt x="20506" y="11295"/>
                      <a:pt x="21169" y="10623"/>
                    </a:cubicBezTo>
                    <a:cubicBezTo>
                      <a:pt x="21352" y="10438"/>
                      <a:pt x="21468" y="9738"/>
                      <a:pt x="21600" y="9107"/>
                    </a:cubicBezTo>
                    <a:cubicBezTo>
                      <a:pt x="21587" y="9098"/>
                      <a:pt x="21586" y="8793"/>
                      <a:pt x="21573" y="8807"/>
                    </a:cubicBezTo>
                    <a:cubicBezTo>
                      <a:pt x="20672" y="9720"/>
                      <a:pt x="18601" y="7913"/>
                      <a:pt x="18959" y="6526"/>
                    </a:cubicBezTo>
                    <a:cubicBezTo>
                      <a:pt x="19224" y="5498"/>
                      <a:pt x="18323" y="4389"/>
                      <a:pt x="15442" y="2185"/>
                    </a:cubicBezTo>
                    <a:cubicBezTo>
                      <a:pt x="13948" y="1042"/>
                      <a:pt x="13021" y="429"/>
                      <a:pt x="12087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6" name="image23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786333" y="0"/>
                <a:ext cx="783685" cy="15742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50" name="Group 150"/>
            <p:cNvGrpSpPr/>
            <p:nvPr/>
          </p:nvGrpSpPr>
          <p:grpSpPr>
            <a:xfrm>
              <a:off x="18274190" y="2901339"/>
              <a:ext cx="1761105" cy="1339459"/>
              <a:chOff x="0" y="0"/>
              <a:chExt cx="1761103" cy="1339457"/>
            </a:xfrm>
          </p:grpSpPr>
          <p:pic>
            <p:nvPicPr>
              <p:cNvPr id="148" name="image22.png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-1" y="0"/>
                <a:ext cx="1339460" cy="13394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50800" dist="70343" dir="3600000" rotWithShape="0">
                  <a:srgbClr val="A6AAA9">
                    <a:alpha val="70000"/>
                  </a:srgbClr>
                </a:outerShdw>
              </a:effectLst>
            </p:spPr>
          </p:pic>
          <p:pic>
            <p:nvPicPr>
              <p:cNvPr id="149" name="image39.ti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3125" t="3319" r="1839" b="2961"/>
              <a:stretch>
                <a:fillRect/>
              </a:stretch>
            </p:blipFill>
            <p:spPr>
              <a:xfrm>
                <a:off x="1274534" y="819327"/>
                <a:ext cx="486570" cy="479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86" y="0"/>
                    </a:moveTo>
                    <a:cubicBezTo>
                      <a:pt x="10703" y="639"/>
                      <a:pt x="9067" y="1784"/>
                      <a:pt x="5937" y="4056"/>
                    </a:cubicBezTo>
                    <a:lnTo>
                      <a:pt x="0" y="8397"/>
                    </a:lnTo>
                    <a:cubicBezTo>
                      <a:pt x="148" y="8740"/>
                      <a:pt x="236" y="9186"/>
                      <a:pt x="440" y="9415"/>
                    </a:cubicBezTo>
                    <a:cubicBezTo>
                      <a:pt x="1516" y="10621"/>
                      <a:pt x="1516" y="10766"/>
                      <a:pt x="440" y="11184"/>
                    </a:cubicBezTo>
                    <a:cubicBezTo>
                      <a:pt x="255" y="11256"/>
                      <a:pt x="179" y="11534"/>
                      <a:pt x="53" y="11738"/>
                    </a:cubicBezTo>
                    <a:cubicBezTo>
                      <a:pt x="157" y="11909"/>
                      <a:pt x="258" y="12110"/>
                      <a:pt x="388" y="12220"/>
                    </a:cubicBezTo>
                    <a:cubicBezTo>
                      <a:pt x="1359" y="13037"/>
                      <a:pt x="1359" y="13258"/>
                      <a:pt x="388" y="14346"/>
                    </a:cubicBezTo>
                    <a:cubicBezTo>
                      <a:pt x="283" y="14464"/>
                      <a:pt x="216" y="14762"/>
                      <a:pt x="123" y="14936"/>
                    </a:cubicBezTo>
                    <a:lnTo>
                      <a:pt x="4440" y="18259"/>
                    </a:lnTo>
                    <a:lnTo>
                      <a:pt x="8809" y="21600"/>
                    </a:lnTo>
                    <a:cubicBezTo>
                      <a:pt x="10234" y="20974"/>
                      <a:pt x="11937" y="19774"/>
                      <a:pt x="15205" y="17419"/>
                    </a:cubicBezTo>
                    <a:lnTo>
                      <a:pt x="21389" y="12989"/>
                    </a:lnTo>
                    <a:cubicBezTo>
                      <a:pt x="21315" y="12810"/>
                      <a:pt x="21241" y="12410"/>
                      <a:pt x="21160" y="12328"/>
                    </a:cubicBezTo>
                    <a:cubicBezTo>
                      <a:pt x="20497" y="11655"/>
                      <a:pt x="20497" y="11285"/>
                      <a:pt x="21160" y="10612"/>
                    </a:cubicBezTo>
                    <a:cubicBezTo>
                      <a:pt x="21342" y="10427"/>
                      <a:pt x="21468" y="9762"/>
                      <a:pt x="21600" y="9130"/>
                    </a:cubicBezTo>
                    <a:cubicBezTo>
                      <a:pt x="21587" y="9122"/>
                      <a:pt x="21596" y="8812"/>
                      <a:pt x="21582" y="8826"/>
                    </a:cubicBezTo>
                    <a:cubicBezTo>
                      <a:pt x="20681" y="9739"/>
                      <a:pt x="18582" y="7928"/>
                      <a:pt x="18940" y="6539"/>
                    </a:cubicBezTo>
                    <a:cubicBezTo>
                      <a:pt x="19206" y="5511"/>
                      <a:pt x="18332" y="4386"/>
                      <a:pt x="15451" y="2180"/>
                    </a:cubicBezTo>
                    <a:cubicBezTo>
                      <a:pt x="13957" y="1036"/>
                      <a:pt x="13019" y="429"/>
                      <a:pt x="12086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53" name="Group 153"/>
            <p:cNvGrpSpPr/>
            <p:nvPr/>
          </p:nvGrpSpPr>
          <p:grpSpPr>
            <a:xfrm>
              <a:off x="17808392" y="5503136"/>
              <a:ext cx="3148855" cy="2738432"/>
              <a:chOff x="-638623" y="0"/>
              <a:chExt cx="3148853" cy="2738431"/>
            </a:xfrm>
          </p:grpSpPr>
          <p:pic>
            <p:nvPicPr>
              <p:cNvPr id="151" name="image24.png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0" y="-1"/>
                <a:ext cx="2510230" cy="27384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2" name="image39.ti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3125" t="3320" r="1850" b="2900"/>
              <a:stretch>
                <a:fillRect/>
              </a:stretch>
            </p:blipFill>
            <p:spPr>
              <a:xfrm>
                <a:off x="-638624" y="827238"/>
                <a:ext cx="636192" cy="627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87" y="0"/>
                    </a:moveTo>
                    <a:cubicBezTo>
                      <a:pt x="10704" y="638"/>
                      <a:pt x="9073" y="1812"/>
                      <a:pt x="5942" y="4082"/>
                    </a:cubicBezTo>
                    <a:lnTo>
                      <a:pt x="0" y="8397"/>
                    </a:lnTo>
                    <a:cubicBezTo>
                      <a:pt x="148" y="8740"/>
                      <a:pt x="240" y="9192"/>
                      <a:pt x="445" y="9421"/>
                    </a:cubicBezTo>
                    <a:cubicBezTo>
                      <a:pt x="1520" y="10626"/>
                      <a:pt x="1520" y="10764"/>
                      <a:pt x="445" y="11182"/>
                    </a:cubicBezTo>
                    <a:cubicBezTo>
                      <a:pt x="259" y="11255"/>
                      <a:pt x="166" y="11538"/>
                      <a:pt x="40" y="11742"/>
                    </a:cubicBezTo>
                    <a:cubicBezTo>
                      <a:pt x="144" y="11913"/>
                      <a:pt x="234" y="12096"/>
                      <a:pt x="364" y="12206"/>
                    </a:cubicBezTo>
                    <a:cubicBezTo>
                      <a:pt x="1336" y="13022"/>
                      <a:pt x="1336" y="13236"/>
                      <a:pt x="364" y="14323"/>
                    </a:cubicBezTo>
                    <a:cubicBezTo>
                      <a:pt x="259" y="14441"/>
                      <a:pt x="201" y="14736"/>
                      <a:pt x="108" y="14910"/>
                    </a:cubicBezTo>
                    <a:lnTo>
                      <a:pt x="4447" y="18241"/>
                    </a:lnTo>
                    <a:lnTo>
                      <a:pt x="8799" y="21600"/>
                    </a:lnTo>
                    <a:cubicBezTo>
                      <a:pt x="10225" y="20974"/>
                      <a:pt x="11945" y="19761"/>
                      <a:pt x="15213" y="17408"/>
                    </a:cubicBezTo>
                    <a:lnTo>
                      <a:pt x="21371" y="12985"/>
                    </a:lnTo>
                    <a:cubicBezTo>
                      <a:pt x="21298" y="12805"/>
                      <a:pt x="21251" y="12412"/>
                      <a:pt x="21169" y="12329"/>
                    </a:cubicBezTo>
                    <a:cubicBezTo>
                      <a:pt x="20506" y="11657"/>
                      <a:pt x="20506" y="11295"/>
                      <a:pt x="21169" y="10623"/>
                    </a:cubicBezTo>
                    <a:cubicBezTo>
                      <a:pt x="21352" y="10438"/>
                      <a:pt x="21468" y="9738"/>
                      <a:pt x="21600" y="9107"/>
                    </a:cubicBezTo>
                    <a:cubicBezTo>
                      <a:pt x="21587" y="9098"/>
                      <a:pt x="21586" y="8793"/>
                      <a:pt x="21573" y="8807"/>
                    </a:cubicBezTo>
                    <a:cubicBezTo>
                      <a:pt x="20672" y="9720"/>
                      <a:pt x="18601" y="7913"/>
                      <a:pt x="18959" y="6526"/>
                    </a:cubicBezTo>
                    <a:cubicBezTo>
                      <a:pt x="19224" y="5498"/>
                      <a:pt x="18323" y="4389"/>
                      <a:pt x="15442" y="2185"/>
                    </a:cubicBezTo>
                    <a:cubicBezTo>
                      <a:pt x="13948" y="1042"/>
                      <a:pt x="13021" y="429"/>
                      <a:pt x="12087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56" name="Group 156"/>
            <p:cNvGrpSpPr/>
            <p:nvPr/>
          </p:nvGrpSpPr>
          <p:grpSpPr>
            <a:xfrm>
              <a:off x="8539487" y="10116932"/>
              <a:ext cx="2118099" cy="2877824"/>
              <a:chOff x="0" y="0"/>
              <a:chExt cx="2118098" cy="2877823"/>
            </a:xfrm>
          </p:grpSpPr>
          <p:pic>
            <p:nvPicPr>
              <p:cNvPr id="154" name="image40.tif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rcRect l="62" t="1012" r="137" b="1228"/>
              <a:stretch>
                <a:fillRect/>
              </a:stretch>
            </p:blipFill>
            <p:spPr>
              <a:xfrm>
                <a:off x="45294" y="0"/>
                <a:ext cx="1783557" cy="2480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132" y="0"/>
                    </a:moveTo>
                    <a:lnTo>
                      <a:pt x="4859" y="1724"/>
                    </a:lnTo>
                    <a:lnTo>
                      <a:pt x="14" y="3670"/>
                    </a:lnTo>
                    <a:lnTo>
                      <a:pt x="0" y="12771"/>
                    </a:lnTo>
                    <a:lnTo>
                      <a:pt x="0" y="16735"/>
                    </a:lnTo>
                    <a:lnTo>
                      <a:pt x="2177" y="17623"/>
                    </a:lnTo>
                    <a:cubicBezTo>
                      <a:pt x="3380" y="18108"/>
                      <a:pt x="4665" y="18422"/>
                      <a:pt x="5032" y="18321"/>
                    </a:cubicBezTo>
                    <a:cubicBezTo>
                      <a:pt x="5447" y="18207"/>
                      <a:pt x="5767" y="18340"/>
                      <a:pt x="5897" y="18680"/>
                    </a:cubicBezTo>
                    <a:cubicBezTo>
                      <a:pt x="6011" y="18980"/>
                      <a:pt x="7500" y="19800"/>
                      <a:pt x="9209" y="20508"/>
                    </a:cubicBezTo>
                    <a:cubicBezTo>
                      <a:pt x="10674" y="21115"/>
                      <a:pt x="11467" y="21427"/>
                      <a:pt x="12377" y="21600"/>
                    </a:cubicBezTo>
                    <a:cubicBezTo>
                      <a:pt x="12468" y="21578"/>
                      <a:pt x="12804" y="21562"/>
                      <a:pt x="12838" y="21538"/>
                    </a:cubicBezTo>
                    <a:cubicBezTo>
                      <a:pt x="13750" y="20882"/>
                      <a:pt x="20878" y="18149"/>
                      <a:pt x="21249" y="18314"/>
                    </a:cubicBezTo>
                    <a:cubicBezTo>
                      <a:pt x="21429" y="18394"/>
                      <a:pt x="21560" y="15222"/>
                      <a:pt x="21600" y="11137"/>
                    </a:cubicBezTo>
                    <a:cubicBezTo>
                      <a:pt x="21565" y="6604"/>
                      <a:pt x="21443" y="4543"/>
                      <a:pt x="21086" y="4534"/>
                    </a:cubicBezTo>
                    <a:cubicBezTo>
                      <a:pt x="20496" y="4520"/>
                      <a:pt x="10422" y="557"/>
                      <a:pt x="9752" y="76"/>
                    </a:cubicBezTo>
                    <a:cubicBezTo>
                      <a:pt x="9710" y="45"/>
                      <a:pt x="9307" y="28"/>
                      <a:pt x="9132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55" name="Shape 155"/>
              <p:cNvSpPr/>
              <p:nvPr/>
            </p:nvSpPr>
            <p:spPr>
              <a:xfrm>
                <a:off x="-1" y="2381931"/>
                <a:ext cx="2118100" cy="4958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B.I.</a:t>
                </a:r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>
              <a:off x="11181944" y="10198075"/>
              <a:ext cx="1633935" cy="2715538"/>
              <a:chOff x="0" y="0"/>
              <a:chExt cx="1633934" cy="2715536"/>
            </a:xfrm>
          </p:grpSpPr>
          <p:pic>
            <p:nvPicPr>
              <p:cNvPr id="157" name="image41.tif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rcRect l="116" t="1041" r="132" b="1044"/>
              <a:stretch>
                <a:fillRect/>
              </a:stretch>
            </p:blipFill>
            <p:spPr>
              <a:xfrm>
                <a:off x="0" y="0"/>
                <a:ext cx="1633935" cy="2178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064" y="0"/>
                    </a:moveTo>
                    <a:cubicBezTo>
                      <a:pt x="12292" y="166"/>
                      <a:pt x="11580" y="447"/>
                      <a:pt x="10341" y="976"/>
                    </a:cubicBezTo>
                    <a:cubicBezTo>
                      <a:pt x="8795" y="1638"/>
                      <a:pt x="5884" y="2855"/>
                      <a:pt x="3861" y="3687"/>
                    </a:cubicBezTo>
                    <a:lnTo>
                      <a:pt x="178" y="5201"/>
                    </a:lnTo>
                    <a:lnTo>
                      <a:pt x="63" y="13511"/>
                    </a:lnTo>
                    <a:lnTo>
                      <a:pt x="0" y="18689"/>
                    </a:lnTo>
                    <a:lnTo>
                      <a:pt x="1511" y="19464"/>
                    </a:lnTo>
                    <a:cubicBezTo>
                      <a:pt x="2354" y="19895"/>
                      <a:pt x="3956" y="20590"/>
                      <a:pt x="5079" y="21006"/>
                    </a:cubicBezTo>
                    <a:cubicBezTo>
                      <a:pt x="5936" y="21324"/>
                      <a:pt x="6854" y="21480"/>
                      <a:pt x="7990" y="21584"/>
                    </a:cubicBezTo>
                    <a:cubicBezTo>
                      <a:pt x="8066" y="21563"/>
                      <a:pt x="8333" y="21547"/>
                      <a:pt x="8352" y="21525"/>
                    </a:cubicBezTo>
                    <a:cubicBezTo>
                      <a:pt x="8419" y="21443"/>
                      <a:pt x="8750" y="21368"/>
                      <a:pt x="9208" y="21313"/>
                    </a:cubicBezTo>
                    <a:cubicBezTo>
                      <a:pt x="9364" y="20904"/>
                      <a:pt x="10644" y="20597"/>
                      <a:pt x="11427" y="20911"/>
                    </a:cubicBezTo>
                    <a:cubicBezTo>
                      <a:pt x="11677" y="21011"/>
                      <a:pt x="11851" y="21141"/>
                      <a:pt x="11952" y="21266"/>
                    </a:cubicBezTo>
                    <a:cubicBezTo>
                      <a:pt x="12824" y="21314"/>
                      <a:pt x="13560" y="21401"/>
                      <a:pt x="13662" y="21525"/>
                    </a:cubicBezTo>
                    <a:cubicBezTo>
                      <a:pt x="13686" y="21554"/>
                      <a:pt x="14001" y="21573"/>
                      <a:pt x="14124" y="21600"/>
                    </a:cubicBezTo>
                    <a:cubicBezTo>
                      <a:pt x="14359" y="21573"/>
                      <a:pt x="14863" y="21557"/>
                      <a:pt x="14890" y="21525"/>
                    </a:cubicBezTo>
                    <a:cubicBezTo>
                      <a:pt x="15028" y="21356"/>
                      <a:pt x="15493" y="21218"/>
                      <a:pt x="15913" y="21218"/>
                    </a:cubicBezTo>
                    <a:cubicBezTo>
                      <a:pt x="17200" y="21218"/>
                      <a:pt x="17954" y="20355"/>
                      <a:pt x="17954" y="18901"/>
                    </a:cubicBezTo>
                    <a:cubicBezTo>
                      <a:pt x="17954" y="17641"/>
                      <a:pt x="18055" y="17514"/>
                      <a:pt x="19533" y="16950"/>
                    </a:cubicBezTo>
                    <a:cubicBezTo>
                      <a:pt x="19788" y="16852"/>
                      <a:pt x="20004" y="16798"/>
                      <a:pt x="20236" y="16729"/>
                    </a:cubicBezTo>
                    <a:cubicBezTo>
                      <a:pt x="20711" y="16547"/>
                      <a:pt x="21137" y="16423"/>
                      <a:pt x="21269" y="16485"/>
                    </a:cubicBezTo>
                    <a:cubicBezTo>
                      <a:pt x="21444" y="16566"/>
                      <a:pt x="21565" y="13638"/>
                      <a:pt x="21600" y="9840"/>
                    </a:cubicBezTo>
                    <a:cubicBezTo>
                      <a:pt x="21568" y="5944"/>
                      <a:pt x="21488" y="2833"/>
                      <a:pt x="21374" y="2919"/>
                    </a:cubicBezTo>
                    <a:cubicBezTo>
                      <a:pt x="21105" y="3120"/>
                      <a:pt x="17189" y="1716"/>
                      <a:pt x="14612" y="496"/>
                    </a:cubicBezTo>
                    <a:cubicBezTo>
                      <a:pt x="14094" y="250"/>
                      <a:pt x="13631" y="108"/>
                      <a:pt x="13064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58" name="Shape 158"/>
              <p:cNvSpPr/>
              <p:nvPr/>
            </p:nvSpPr>
            <p:spPr>
              <a:xfrm>
                <a:off x="82206" y="2219644"/>
                <a:ext cx="1213775" cy="4958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SGBDR</a:t>
                </a:r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>
              <a:off x="6127062" y="10337245"/>
              <a:ext cx="1887980" cy="2437197"/>
              <a:chOff x="-1" y="0"/>
              <a:chExt cx="1887979" cy="2437195"/>
            </a:xfrm>
          </p:grpSpPr>
          <p:pic>
            <p:nvPicPr>
              <p:cNvPr id="160" name="image42.tif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rcRect t="847" r="9306" b="1110"/>
              <a:stretch>
                <a:fillRect/>
              </a:stretch>
            </p:blipFill>
            <p:spPr>
              <a:xfrm>
                <a:off x="440971" y="0"/>
                <a:ext cx="1447007" cy="2146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171" y="0"/>
                    </a:moveTo>
                    <a:lnTo>
                      <a:pt x="4811" y="1749"/>
                    </a:lnTo>
                    <a:lnTo>
                      <a:pt x="0" y="3679"/>
                    </a:lnTo>
                    <a:lnTo>
                      <a:pt x="0" y="8180"/>
                    </a:lnTo>
                    <a:lnTo>
                      <a:pt x="0" y="8228"/>
                    </a:lnTo>
                    <a:lnTo>
                      <a:pt x="0" y="10828"/>
                    </a:lnTo>
                    <a:lnTo>
                      <a:pt x="0" y="12769"/>
                    </a:lnTo>
                    <a:lnTo>
                      <a:pt x="0" y="16547"/>
                    </a:lnTo>
                    <a:lnTo>
                      <a:pt x="1665" y="17199"/>
                    </a:lnTo>
                    <a:lnTo>
                      <a:pt x="2370" y="17446"/>
                    </a:lnTo>
                    <a:cubicBezTo>
                      <a:pt x="3283" y="17784"/>
                      <a:pt x="4250" y="18109"/>
                      <a:pt x="4520" y="18109"/>
                    </a:cubicBezTo>
                    <a:cubicBezTo>
                      <a:pt x="4839" y="18109"/>
                      <a:pt x="5786" y="18490"/>
                      <a:pt x="6629" y="18952"/>
                    </a:cubicBezTo>
                    <a:cubicBezTo>
                      <a:pt x="6942" y="19123"/>
                      <a:pt x="7425" y="19297"/>
                      <a:pt x="7856" y="19499"/>
                    </a:cubicBezTo>
                    <a:cubicBezTo>
                      <a:pt x="10301" y="20479"/>
                      <a:pt x="12069" y="21289"/>
                      <a:pt x="11872" y="21504"/>
                    </a:cubicBezTo>
                    <a:cubicBezTo>
                      <a:pt x="11839" y="21540"/>
                      <a:pt x="12304" y="21568"/>
                      <a:pt x="12447" y="21600"/>
                    </a:cubicBezTo>
                    <a:cubicBezTo>
                      <a:pt x="12724" y="21574"/>
                      <a:pt x="13079" y="21547"/>
                      <a:pt x="13051" y="21516"/>
                    </a:cubicBezTo>
                    <a:cubicBezTo>
                      <a:pt x="12886" y="21336"/>
                      <a:pt x="14754" y="20416"/>
                      <a:pt x="17186" y="19463"/>
                    </a:cubicBezTo>
                    <a:lnTo>
                      <a:pt x="19438" y="18580"/>
                    </a:lnTo>
                    <a:lnTo>
                      <a:pt x="21600" y="17678"/>
                    </a:lnTo>
                    <a:lnTo>
                      <a:pt x="21600" y="11215"/>
                    </a:lnTo>
                    <a:lnTo>
                      <a:pt x="21600" y="11191"/>
                    </a:lnTo>
                    <a:lnTo>
                      <a:pt x="21600" y="4717"/>
                    </a:lnTo>
                    <a:lnTo>
                      <a:pt x="16061" y="2592"/>
                    </a:lnTo>
                    <a:cubicBezTo>
                      <a:pt x="13012" y="1428"/>
                      <a:pt x="10375" y="327"/>
                      <a:pt x="10208" y="144"/>
                    </a:cubicBezTo>
                    <a:cubicBezTo>
                      <a:pt x="10156" y="88"/>
                      <a:pt x="9588" y="47"/>
                      <a:pt x="9171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61" name="Shape 161"/>
              <p:cNvSpPr/>
              <p:nvPr/>
            </p:nvSpPr>
            <p:spPr>
              <a:xfrm>
                <a:off x="-2" y="1941303"/>
                <a:ext cx="1076559" cy="4958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ERP</a:t>
                </a:r>
              </a:p>
            </p:txBody>
          </p:sp>
        </p:grpSp>
        <p:grpSp>
          <p:nvGrpSpPr>
            <p:cNvPr id="165" name="Group 165"/>
            <p:cNvGrpSpPr/>
            <p:nvPr/>
          </p:nvGrpSpPr>
          <p:grpSpPr>
            <a:xfrm>
              <a:off x="3467256" y="10296473"/>
              <a:ext cx="2144724" cy="2675302"/>
              <a:chOff x="575733" y="0"/>
              <a:chExt cx="2144723" cy="2675301"/>
            </a:xfrm>
          </p:grpSpPr>
          <p:pic>
            <p:nvPicPr>
              <p:cNvPr id="163" name="image43.tif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rcRect l="218" t="1376" r="9310" b="3385"/>
              <a:stretch>
                <a:fillRect/>
              </a:stretch>
            </p:blipFill>
            <p:spPr>
              <a:xfrm>
                <a:off x="1211934" y="-1"/>
                <a:ext cx="1508523" cy="2178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848" y="0"/>
                    </a:moveTo>
                    <a:lnTo>
                      <a:pt x="4773" y="1680"/>
                    </a:lnTo>
                    <a:lnTo>
                      <a:pt x="0" y="3639"/>
                    </a:lnTo>
                    <a:lnTo>
                      <a:pt x="68" y="8361"/>
                    </a:lnTo>
                    <a:lnTo>
                      <a:pt x="227" y="17024"/>
                    </a:lnTo>
                    <a:lnTo>
                      <a:pt x="2444" y="17827"/>
                    </a:lnTo>
                    <a:cubicBezTo>
                      <a:pt x="6628" y="19331"/>
                      <a:pt x="9991" y="20853"/>
                      <a:pt x="10928" y="21600"/>
                    </a:cubicBezTo>
                    <a:lnTo>
                      <a:pt x="13656" y="21600"/>
                    </a:lnTo>
                    <a:cubicBezTo>
                      <a:pt x="14284" y="21199"/>
                      <a:pt x="15438" y="20620"/>
                      <a:pt x="17179" y="19920"/>
                    </a:cubicBezTo>
                    <a:lnTo>
                      <a:pt x="21600" y="18130"/>
                    </a:lnTo>
                    <a:lnTo>
                      <a:pt x="21600" y="11445"/>
                    </a:lnTo>
                    <a:lnTo>
                      <a:pt x="21600" y="4769"/>
                    </a:lnTo>
                    <a:lnTo>
                      <a:pt x="15144" y="2239"/>
                    </a:lnTo>
                    <a:cubicBezTo>
                      <a:pt x="11836" y="936"/>
                      <a:pt x="10225" y="310"/>
                      <a:pt x="8848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64" name="Shape 164"/>
              <p:cNvSpPr/>
              <p:nvPr/>
            </p:nvSpPr>
            <p:spPr>
              <a:xfrm>
                <a:off x="575733" y="1814102"/>
                <a:ext cx="1347905" cy="861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Outros sistemas</a:t>
                </a:r>
              </a:p>
            </p:txBody>
          </p:sp>
        </p:grpSp>
        <p:grpSp>
          <p:nvGrpSpPr>
            <p:cNvPr id="168" name="Group 168"/>
            <p:cNvGrpSpPr/>
            <p:nvPr/>
          </p:nvGrpSpPr>
          <p:grpSpPr>
            <a:xfrm>
              <a:off x="13431480" y="10301668"/>
              <a:ext cx="1935933" cy="2508353"/>
              <a:chOff x="0" y="0"/>
              <a:chExt cx="1935932" cy="2508352"/>
            </a:xfrm>
          </p:grpSpPr>
          <p:pic>
            <p:nvPicPr>
              <p:cNvPr id="166" name="image44.tif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rcRect t="1105" b="1095"/>
              <a:stretch>
                <a:fillRect/>
              </a:stretch>
            </p:blipFill>
            <p:spPr>
              <a:xfrm>
                <a:off x="244419" y="-1"/>
                <a:ext cx="1446907" cy="195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82" y="0"/>
                    </a:moveTo>
                    <a:cubicBezTo>
                      <a:pt x="12686" y="119"/>
                      <a:pt x="12169" y="272"/>
                      <a:pt x="11588" y="539"/>
                    </a:cubicBezTo>
                    <a:cubicBezTo>
                      <a:pt x="10645" y="973"/>
                      <a:pt x="7657" y="2209"/>
                      <a:pt x="4941" y="3281"/>
                    </a:cubicBezTo>
                    <a:lnTo>
                      <a:pt x="0" y="5226"/>
                    </a:lnTo>
                    <a:lnTo>
                      <a:pt x="0" y="9068"/>
                    </a:lnTo>
                    <a:lnTo>
                      <a:pt x="0" y="10456"/>
                    </a:lnTo>
                    <a:lnTo>
                      <a:pt x="0" y="10802"/>
                    </a:lnTo>
                    <a:lnTo>
                      <a:pt x="0" y="13536"/>
                    </a:lnTo>
                    <a:lnTo>
                      <a:pt x="0" y="18376"/>
                    </a:lnTo>
                    <a:lnTo>
                      <a:pt x="1493" y="19313"/>
                    </a:lnTo>
                    <a:cubicBezTo>
                      <a:pt x="2314" y="19825"/>
                      <a:pt x="3666" y="20462"/>
                      <a:pt x="4497" y="20720"/>
                    </a:cubicBezTo>
                    <a:cubicBezTo>
                      <a:pt x="5033" y="20886"/>
                      <a:pt x="5365" y="21070"/>
                      <a:pt x="5557" y="21245"/>
                    </a:cubicBezTo>
                    <a:cubicBezTo>
                      <a:pt x="6392" y="21307"/>
                      <a:pt x="7032" y="21397"/>
                      <a:pt x="7121" y="21504"/>
                    </a:cubicBezTo>
                    <a:cubicBezTo>
                      <a:pt x="7154" y="21543"/>
                      <a:pt x="7721" y="21566"/>
                      <a:pt x="7950" y="21600"/>
                    </a:cubicBezTo>
                    <a:cubicBezTo>
                      <a:pt x="8106" y="21567"/>
                      <a:pt x="8470" y="21540"/>
                      <a:pt x="8501" y="21504"/>
                    </a:cubicBezTo>
                    <a:cubicBezTo>
                      <a:pt x="8554" y="21440"/>
                      <a:pt x="9191" y="21401"/>
                      <a:pt x="9621" y="21355"/>
                    </a:cubicBezTo>
                    <a:cubicBezTo>
                      <a:pt x="9801" y="21100"/>
                      <a:pt x="10644" y="20620"/>
                      <a:pt x="11961" y="20128"/>
                    </a:cubicBezTo>
                    <a:lnTo>
                      <a:pt x="14775" y="19090"/>
                    </a:lnTo>
                    <a:lnTo>
                      <a:pt x="17145" y="20102"/>
                    </a:lnTo>
                    <a:cubicBezTo>
                      <a:pt x="18315" y="20598"/>
                      <a:pt x="19145" y="21100"/>
                      <a:pt x="19284" y="21355"/>
                    </a:cubicBezTo>
                    <a:cubicBezTo>
                      <a:pt x="19737" y="21401"/>
                      <a:pt x="20364" y="21439"/>
                      <a:pt x="20433" y="21504"/>
                    </a:cubicBezTo>
                    <a:lnTo>
                      <a:pt x="20291" y="19296"/>
                    </a:lnTo>
                    <a:cubicBezTo>
                      <a:pt x="20167" y="17217"/>
                      <a:pt x="20268" y="16709"/>
                      <a:pt x="20859" y="16541"/>
                    </a:cubicBezTo>
                    <a:cubicBezTo>
                      <a:pt x="20978" y="16507"/>
                      <a:pt x="21066" y="16379"/>
                      <a:pt x="21150" y="16247"/>
                    </a:cubicBezTo>
                    <a:cubicBezTo>
                      <a:pt x="21428" y="15619"/>
                      <a:pt x="21599" y="13052"/>
                      <a:pt x="21600" y="8047"/>
                    </a:cubicBezTo>
                    <a:lnTo>
                      <a:pt x="21600" y="8016"/>
                    </a:lnTo>
                    <a:lnTo>
                      <a:pt x="21600" y="3250"/>
                    </a:lnTo>
                    <a:lnTo>
                      <a:pt x="17127" y="1498"/>
                    </a:lnTo>
                    <a:lnTo>
                      <a:pt x="13282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67" name="Shape 167"/>
              <p:cNvSpPr/>
              <p:nvPr/>
            </p:nvSpPr>
            <p:spPr>
              <a:xfrm>
                <a:off x="0" y="2012459"/>
                <a:ext cx="1935933" cy="4958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Email Server</a:t>
                </a:r>
              </a:p>
            </p:txBody>
          </p:sp>
        </p:grpSp>
        <p:grpSp>
          <p:nvGrpSpPr>
            <p:cNvPr id="171" name="Group 171"/>
            <p:cNvGrpSpPr/>
            <p:nvPr/>
          </p:nvGrpSpPr>
          <p:grpSpPr>
            <a:xfrm>
              <a:off x="15982854" y="10165326"/>
              <a:ext cx="1636317" cy="3208529"/>
              <a:chOff x="0" y="0"/>
              <a:chExt cx="1636315" cy="3208527"/>
            </a:xfrm>
          </p:grpSpPr>
          <p:pic>
            <p:nvPicPr>
              <p:cNvPr id="169" name="image45.tif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rcRect t="1057" r="21966" b="1141"/>
              <a:stretch>
                <a:fillRect/>
              </a:stretch>
            </p:blipFill>
            <p:spPr>
              <a:xfrm>
                <a:off x="0" y="0"/>
                <a:ext cx="1636316" cy="2259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3" extrusionOk="0">
                    <a:moveTo>
                      <a:pt x="13239" y="0"/>
                    </a:moveTo>
                    <a:lnTo>
                      <a:pt x="6905" y="2526"/>
                    </a:lnTo>
                    <a:lnTo>
                      <a:pt x="0" y="5272"/>
                    </a:lnTo>
                    <a:lnTo>
                      <a:pt x="0" y="9247"/>
                    </a:lnTo>
                    <a:lnTo>
                      <a:pt x="0" y="10806"/>
                    </a:lnTo>
                    <a:lnTo>
                      <a:pt x="0" y="13563"/>
                    </a:lnTo>
                    <a:lnTo>
                      <a:pt x="0" y="18722"/>
                    </a:lnTo>
                    <a:lnTo>
                      <a:pt x="2232" y="19795"/>
                    </a:lnTo>
                    <a:cubicBezTo>
                      <a:pt x="3457" y="20385"/>
                      <a:pt x="5048" y="20957"/>
                      <a:pt x="5763" y="21062"/>
                    </a:cubicBezTo>
                    <a:cubicBezTo>
                      <a:pt x="6478" y="21168"/>
                      <a:pt x="7180" y="21388"/>
                      <a:pt x="7319" y="21551"/>
                    </a:cubicBezTo>
                    <a:cubicBezTo>
                      <a:pt x="7334" y="21569"/>
                      <a:pt x="7890" y="21576"/>
                      <a:pt x="8010" y="21593"/>
                    </a:cubicBezTo>
                    <a:cubicBezTo>
                      <a:pt x="8641" y="21469"/>
                      <a:pt x="9206" y="21302"/>
                      <a:pt x="9865" y="21031"/>
                    </a:cubicBezTo>
                    <a:cubicBezTo>
                      <a:pt x="11716" y="20270"/>
                      <a:pt x="11955" y="20250"/>
                      <a:pt x="13474" y="20709"/>
                    </a:cubicBezTo>
                    <a:cubicBezTo>
                      <a:pt x="16419" y="21600"/>
                      <a:pt x="19237" y="20424"/>
                      <a:pt x="19237" y="18308"/>
                    </a:cubicBezTo>
                    <a:cubicBezTo>
                      <a:pt x="19237" y="17759"/>
                      <a:pt x="19670" y="17247"/>
                      <a:pt x="20421" y="16890"/>
                    </a:cubicBezTo>
                    <a:lnTo>
                      <a:pt x="21600" y="16324"/>
                    </a:lnTo>
                    <a:lnTo>
                      <a:pt x="21480" y="9657"/>
                    </a:lnTo>
                    <a:lnTo>
                      <a:pt x="21349" y="2993"/>
                    </a:lnTo>
                    <a:lnTo>
                      <a:pt x="18184" y="1790"/>
                    </a:lnTo>
                    <a:cubicBezTo>
                      <a:pt x="16444" y="1128"/>
                      <a:pt x="14770" y="407"/>
                      <a:pt x="14459" y="182"/>
                    </a:cubicBezTo>
                    <a:cubicBezTo>
                      <a:pt x="14347" y="101"/>
                      <a:pt x="13685" y="56"/>
                      <a:pt x="1323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70" name="Shape 170"/>
              <p:cNvSpPr/>
              <p:nvPr/>
            </p:nvSpPr>
            <p:spPr>
              <a:xfrm>
                <a:off x="42091" y="2347328"/>
                <a:ext cx="1552084" cy="861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Servidor</a:t>
                </a:r>
              </a:p>
              <a:p>
                <a: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Aplicação</a:t>
                </a:r>
              </a:p>
            </p:txBody>
          </p:sp>
        </p:grpSp>
        <p:sp>
          <p:nvSpPr>
            <p:cNvPr id="172" name="Shape 172"/>
            <p:cNvSpPr/>
            <p:nvPr/>
          </p:nvSpPr>
          <p:spPr>
            <a:xfrm>
              <a:off x="17100875" y="7622670"/>
              <a:ext cx="2006763" cy="904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1800" i="1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Unidades </a:t>
              </a:r>
            </a:p>
            <a:p>
              <a:pPr defTabSz="584200">
                <a:defRPr sz="1800" i="1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organizacionais remotas</a:t>
              </a:r>
            </a:p>
          </p:txBody>
        </p:sp>
        <p:sp>
          <p:nvSpPr>
            <p:cNvPr id="173" name="Shape 173"/>
            <p:cNvSpPr/>
            <p:nvPr/>
          </p:nvSpPr>
          <p:spPr>
            <a:xfrm>
              <a:off x="5369359" y="3775627"/>
              <a:ext cx="1967243" cy="904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1800" i="1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Comunidades</a:t>
              </a:r>
            </a:p>
            <a:p>
              <a:pPr defTabSz="584200">
                <a:defRPr sz="1800" i="1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Isoladas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18691680" y="4092102"/>
              <a:ext cx="1354610" cy="904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1800" i="1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Usuários</a:t>
              </a:r>
            </a:p>
            <a:p>
              <a:pPr defTabSz="584200">
                <a:defRPr sz="1800" i="1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On-line</a:t>
              </a:r>
            </a:p>
          </p:txBody>
        </p:sp>
        <p:grpSp>
          <p:nvGrpSpPr>
            <p:cNvPr id="177" name="Group 177"/>
            <p:cNvGrpSpPr/>
            <p:nvPr/>
          </p:nvGrpSpPr>
          <p:grpSpPr>
            <a:xfrm>
              <a:off x="9275495" y="2467125"/>
              <a:ext cx="1951648" cy="2578378"/>
              <a:chOff x="0" y="0"/>
              <a:chExt cx="1951647" cy="2578377"/>
            </a:xfrm>
          </p:grpSpPr>
          <p:pic>
            <p:nvPicPr>
              <p:cNvPr id="175" name="image20.png"/>
              <p:cNvPicPr>
                <a:picLocks noChangeAspect="1"/>
              </p:cNvPicPr>
              <p:nvPr/>
            </p:nvPicPr>
            <p:blipFill>
              <a:blip r:embed="rId20">
                <a:extLst/>
              </a:blip>
              <a:stretch>
                <a:fillRect/>
              </a:stretch>
            </p:blipFill>
            <p:spPr>
              <a:xfrm>
                <a:off x="567193" y="0"/>
                <a:ext cx="1072466" cy="16574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6" name="Shape 176"/>
              <p:cNvSpPr/>
              <p:nvPr/>
            </p:nvSpPr>
            <p:spPr>
              <a:xfrm>
                <a:off x="-1" y="1673809"/>
                <a:ext cx="1951649" cy="9045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1800" i="1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Ponto de</a:t>
                </a:r>
              </a:p>
              <a:p>
                <a:pPr defTabSz="584200">
                  <a:defRPr sz="1800" i="1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Conectividade</a:t>
                </a:r>
              </a:p>
            </p:txBody>
          </p:sp>
        </p:grpSp>
        <p:grpSp>
          <p:nvGrpSpPr>
            <p:cNvPr id="180" name="Group 180"/>
            <p:cNvGrpSpPr/>
            <p:nvPr/>
          </p:nvGrpSpPr>
          <p:grpSpPr>
            <a:xfrm>
              <a:off x="18337833" y="10116909"/>
              <a:ext cx="2013940" cy="2689678"/>
              <a:chOff x="0" y="0"/>
              <a:chExt cx="2013939" cy="2689677"/>
            </a:xfrm>
          </p:grpSpPr>
          <p:pic>
            <p:nvPicPr>
              <p:cNvPr id="178" name="image46.tif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rcRect l="188" t="1161" r="721" b="1084"/>
              <a:stretch>
                <a:fillRect/>
              </a:stretch>
            </p:blipFill>
            <p:spPr>
              <a:xfrm>
                <a:off x="75998" y="0"/>
                <a:ext cx="1937942" cy="2259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453" y="0"/>
                    </a:moveTo>
                    <a:lnTo>
                      <a:pt x="6719" y="1298"/>
                    </a:lnTo>
                    <a:cubicBezTo>
                      <a:pt x="4911" y="2156"/>
                      <a:pt x="2644" y="3211"/>
                      <a:pt x="1690" y="3639"/>
                    </a:cubicBezTo>
                    <a:lnTo>
                      <a:pt x="0" y="4401"/>
                    </a:lnTo>
                    <a:lnTo>
                      <a:pt x="40" y="7748"/>
                    </a:lnTo>
                    <a:lnTo>
                      <a:pt x="119" y="15742"/>
                    </a:lnTo>
                    <a:lnTo>
                      <a:pt x="1920" y="16660"/>
                    </a:lnTo>
                    <a:cubicBezTo>
                      <a:pt x="2631" y="17024"/>
                      <a:pt x="3218" y="17296"/>
                      <a:pt x="3738" y="17483"/>
                    </a:cubicBezTo>
                    <a:cubicBezTo>
                      <a:pt x="3895" y="17538"/>
                      <a:pt x="4019" y="17532"/>
                      <a:pt x="4167" y="17571"/>
                    </a:cubicBezTo>
                    <a:cubicBezTo>
                      <a:pt x="5451" y="17913"/>
                      <a:pt x="6463" y="17681"/>
                      <a:pt x="8462" y="16789"/>
                    </a:cubicBezTo>
                    <a:lnTo>
                      <a:pt x="11023" y="15655"/>
                    </a:lnTo>
                    <a:lnTo>
                      <a:pt x="12930" y="16626"/>
                    </a:lnTo>
                    <a:cubicBezTo>
                      <a:pt x="13939" y="17136"/>
                      <a:pt x="14771" y="17510"/>
                      <a:pt x="14907" y="17544"/>
                    </a:cubicBezTo>
                    <a:cubicBezTo>
                      <a:pt x="14952" y="17527"/>
                      <a:pt x="14996" y="17412"/>
                      <a:pt x="15040" y="17271"/>
                    </a:cubicBezTo>
                    <a:cubicBezTo>
                      <a:pt x="15104" y="17072"/>
                      <a:pt x="15170" y="16811"/>
                      <a:pt x="15212" y="16246"/>
                    </a:cubicBezTo>
                    <a:lnTo>
                      <a:pt x="15305" y="14972"/>
                    </a:lnTo>
                    <a:cubicBezTo>
                      <a:pt x="14163" y="14839"/>
                      <a:pt x="13869" y="14506"/>
                      <a:pt x="14602" y="14046"/>
                    </a:cubicBezTo>
                    <a:cubicBezTo>
                      <a:pt x="15078" y="13748"/>
                      <a:pt x="15155" y="12985"/>
                      <a:pt x="15155" y="8142"/>
                    </a:cubicBezTo>
                    <a:lnTo>
                      <a:pt x="15155" y="2584"/>
                    </a:lnTo>
                    <a:lnTo>
                      <a:pt x="13421" y="1836"/>
                    </a:lnTo>
                    <a:cubicBezTo>
                      <a:pt x="12470" y="1422"/>
                      <a:pt x="11137" y="785"/>
                      <a:pt x="10457" y="417"/>
                    </a:cubicBezTo>
                    <a:cubicBezTo>
                      <a:pt x="10108" y="228"/>
                      <a:pt x="9796" y="98"/>
                      <a:pt x="9453" y="0"/>
                    </a:cubicBezTo>
                    <a:close/>
                    <a:moveTo>
                      <a:pt x="19012" y="17024"/>
                    </a:moveTo>
                    <a:cubicBezTo>
                      <a:pt x="18969" y="17572"/>
                      <a:pt x="18823" y="17951"/>
                      <a:pt x="18309" y="18360"/>
                    </a:cubicBezTo>
                    <a:cubicBezTo>
                      <a:pt x="18238" y="18416"/>
                      <a:pt x="18217" y="18448"/>
                      <a:pt x="18154" y="18500"/>
                    </a:cubicBezTo>
                    <a:cubicBezTo>
                      <a:pt x="18124" y="18526"/>
                      <a:pt x="18120" y="18547"/>
                      <a:pt x="18092" y="18572"/>
                    </a:cubicBezTo>
                    <a:cubicBezTo>
                      <a:pt x="17871" y="18764"/>
                      <a:pt x="17696" y="18941"/>
                      <a:pt x="17588" y="19103"/>
                    </a:cubicBezTo>
                    <a:cubicBezTo>
                      <a:pt x="17250" y="19679"/>
                      <a:pt x="17750" y="20133"/>
                      <a:pt x="19441" y="21130"/>
                    </a:cubicBezTo>
                    <a:cubicBezTo>
                      <a:pt x="19838" y="21364"/>
                      <a:pt x="20088" y="21472"/>
                      <a:pt x="20353" y="21600"/>
                    </a:cubicBezTo>
                    <a:lnTo>
                      <a:pt x="20923" y="21122"/>
                    </a:lnTo>
                    <a:lnTo>
                      <a:pt x="21388" y="20716"/>
                    </a:lnTo>
                    <a:cubicBezTo>
                      <a:pt x="21406" y="20666"/>
                      <a:pt x="21433" y="20643"/>
                      <a:pt x="21450" y="20591"/>
                    </a:cubicBezTo>
                    <a:cubicBezTo>
                      <a:pt x="21509" y="20407"/>
                      <a:pt x="21558" y="20115"/>
                      <a:pt x="21600" y="19483"/>
                    </a:cubicBezTo>
                    <a:cubicBezTo>
                      <a:pt x="21454" y="19055"/>
                      <a:pt x="21141" y="18790"/>
                      <a:pt x="20335" y="18288"/>
                    </a:cubicBezTo>
                    <a:cubicBezTo>
                      <a:pt x="19520" y="17782"/>
                      <a:pt x="19182" y="17484"/>
                      <a:pt x="19012" y="1702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79" name="Shape 179"/>
              <p:cNvSpPr/>
              <p:nvPr/>
            </p:nvSpPr>
            <p:spPr>
              <a:xfrm>
                <a:off x="0" y="1828478"/>
                <a:ext cx="1552083" cy="861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Servidor</a:t>
                </a:r>
              </a:p>
              <a:p>
                <a: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Arquivos</a:t>
                </a:r>
              </a:p>
            </p:txBody>
          </p:sp>
        </p:grpSp>
      </p:grp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8" name="Shape 1028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2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Shape 1031"/>
          <p:cNvSpPr/>
          <p:nvPr/>
        </p:nvSpPr>
        <p:spPr>
          <a:xfrm>
            <a:off x="430132" y="400200"/>
            <a:ext cx="13435695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Q-Ware para STN, Min. Cidades, Exército, STJ</a:t>
            </a:r>
          </a:p>
        </p:txBody>
      </p:sp>
      <p:sp>
        <p:nvSpPr>
          <p:cNvPr id="1032" name="Shape 1032"/>
          <p:cNvSpPr/>
          <p:nvPr/>
        </p:nvSpPr>
        <p:spPr>
          <a:xfrm>
            <a:off x="12914425" y="4413346"/>
            <a:ext cx="10576094" cy="608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Extração de dados do SIAFI da PLOGs do Adabas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Extração via Q-Ware AMS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Transporte via Q-Ware FDS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Carga em DW via Q-Ware Command Processor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Agendamentos via Q-Ware Service Agenda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Vários ambientes heterogêneos (OS/390, Linux, Windows, Oracle, Adbas, Postgres e SQLSever)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+ 30 GB / Dia de dados brutos para carga simultaneamente</a:t>
            </a:r>
          </a:p>
        </p:txBody>
      </p:sp>
      <p:pic>
        <p:nvPicPr>
          <p:cNvPr id="103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0533" y="8445530"/>
            <a:ext cx="4546794" cy="98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4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08572" y="4679178"/>
            <a:ext cx="2830716" cy="1953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5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62177" y="4394607"/>
            <a:ext cx="2731773" cy="2522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6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48416" y="7359265"/>
            <a:ext cx="3159295" cy="31592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3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041" name="Shape 1041"/>
          <p:cNvSpPr/>
          <p:nvPr/>
        </p:nvSpPr>
        <p:spPr>
          <a:xfrm>
            <a:off x="430132" y="400200"/>
            <a:ext cx="842638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Quem está usando o Q-Ware</a:t>
            </a:r>
          </a:p>
        </p:txBody>
      </p:sp>
      <p:sp>
        <p:nvSpPr>
          <p:cNvPr id="1042" name="Shape 1042"/>
          <p:cNvSpPr/>
          <p:nvPr/>
        </p:nvSpPr>
        <p:spPr>
          <a:xfrm>
            <a:off x="9017243" y="5885481"/>
            <a:ext cx="13963065" cy="3678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Caixa, Serpro, STN, CNJ, CNJ/STJ/TJs/TRFs, CONFEA, CREAs, Receita, Min. Cidades, Min. Saúde, Casa da Moeda, Polícia Federal, Infraero, ASBACE,  TRF 1ª Região, Min. Exército, Min. Aeronáutica, Fiat, Correios, e mais 52.000 empresas espalhadas em todo o território nacional.</a:t>
            </a:r>
          </a:p>
        </p:txBody>
      </p:sp>
      <p:pic>
        <p:nvPicPr>
          <p:cNvPr id="104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7501" y="4473559"/>
            <a:ext cx="6502414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/>
          <p:nvPr/>
        </p:nvSpPr>
        <p:spPr>
          <a:xfrm>
            <a:off x="-97440" y="-47762"/>
            <a:ext cx="24492862" cy="13811524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6" name="Shape 1046"/>
          <p:cNvSpPr/>
          <p:nvPr/>
        </p:nvSpPr>
        <p:spPr>
          <a:xfrm>
            <a:off x="12022688" y="4843462"/>
            <a:ext cx="5431009" cy="4029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508000" indent="-508000" algn="l" defTabSz="457200">
              <a:lnSpc>
                <a:spcPct val="150000"/>
              </a:lnSpc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ANDERSON  SILVA</a:t>
            </a:r>
          </a:p>
          <a:p>
            <a:pPr marL="508000" indent="-508000" algn="l" defTabSz="457200">
              <a:lnSpc>
                <a:spcPct val="15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Contate-nos</a:t>
            </a:r>
          </a:p>
          <a:p>
            <a:pPr marL="508000" indent="-508000" algn="l" defTabSz="457200">
              <a:lnSpc>
                <a:spcPct val="15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+55-61-3032-0310 / 3032-0200</a:t>
            </a:r>
          </a:p>
          <a:p>
            <a:pPr marL="508000" indent="-508000" algn="l" defTabSz="457200">
              <a:lnSpc>
                <a:spcPct val="15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anderson@pix.com.br</a:t>
            </a:r>
          </a:p>
          <a:p>
            <a:pPr marL="508000" indent="-508000" algn="l" defTabSz="457200">
              <a:lnSpc>
                <a:spcPct val="15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www.pix.com.br</a:t>
            </a:r>
          </a:p>
          <a:p>
            <a:pPr marL="508000" indent="-508000" algn="l" defTabSz="457200">
              <a:lnSpc>
                <a:spcPct val="15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www.qware.com.br</a:t>
            </a:r>
          </a:p>
        </p:txBody>
      </p:sp>
      <p:pic>
        <p:nvPicPr>
          <p:cNvPr id="104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0303" y="7439704"/>
            <a:ext cx="3677169" cy="1337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19640" y="4939142"/>
            <a:ext cx="3273305" cy="1510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5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Shape 1053"/>
          <p:cNvSpPr/>
          <p:nvPr/>
        </p:nvSpPr>
        <p:spPr>
          <a:xfrm>
            <a:off x="430132" y="400200"/>
            <a:ext cx="842638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Quem está usando o Q-Ware</a:t>
            </a:r>
          </a:p>
        </p:txBody>
      </p:sp>
      <p:pic>
        <p:nvPicPr>
          <p:cNvPr id="1054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76569" y="2254249"/>
            <a:ext cx="3937001" cy="207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5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77500" y="2224881"/>
            <a:ext cx="3429001" cy="237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6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770430" y="2142331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7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44277" y="5689600"/>
            <a:ext cx="3479801" cy="233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8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09542" y="2146300"/>
            <a:ext cx="3556001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9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547350" y="5412978"/>
            <a:ext cx="3289300" cy="246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0" name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41292" y="5695950"/>
            <a:ext cx="3492501" cy="232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1" name="pasted-image.tif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788767" y="2327274"/>
            <a:ext cx="3289301" cy="246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2" name="pasted-image.tif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364030" y="5253235"/>
            <a:ext cx="3352801" cy="242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3" name="pasted-image.tif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51214" y="8955484"/>
            <a:ext cx="6952124" cy="3880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4" name="pasted-image.tif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5544610" y="8651991"/>
            <a:ext cx="3556001" cy="2472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5" name="pasted-image.tif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903626" y="9174757"/>
            <a:ext cx="5940696" cy="305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6" name="pasted-image.tif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8186267" y="5267721"/>
            <a:ext cx="4851401" cy="242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7" name="pasted-image.tiff"/>
          <p:cNvPicPr>
            <a:picLocks noChangeAspect="1"/>
          </p:cNvPicPr>
          <p:nvPr/>
        </p:nvPicPr>
        <p:blipFill>
          <a:blip r:embed="rId17">
            <a:extLst/>
          </a:blip>
          <a:srcRect l="18778" r="18781" b="2"/>
          <a:stretch>
            <a:fillRect/>
          </a:stretch>
        </p:blipFill>
        <p:spPr>
          <a:xfrm>
            <a:off x="19707368" y="8651991"/>
            <a:ext cx="4320382" cy="3678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1"/>
                </a:lnTo>
                <a:lnTo>
                  <a:pt x="0" y="21600"/>
                </a:lnTo>
                <a:lnTo>
                  <a:pt x="7552" y="21600"/>
                </a:lnTo>
                <a:lnTo>
                  <a:pt x="21600" y="21600"/>
                </a:lnTo>
                <a:lnTo>
                  <a:pt x="21600" y="12418"/>
                </a:lnTo>
                <a:cubicBezTo>
                  <a:pt x="21600" y="4126"/>
                  <a:pt x="21596" y="3240"/>
                  <a:pt x="21542" y="3293"/>
                </a:cubicBezTo>
                <a:cubicBezTo>
                  <a:pt x="21492" y="3342"/>
                  <a:pt x="21463" y="3326"/>
                  <a:pt x="21358" y="3176"/>
                </a:cubicBezTo>
                <a:cubicBezTo>
                  <a:pt x="21153" y="2883"/>
                  <a:pt x="21106" y="2841"/>
                  <a:pt x="20979" y="2841"/>
                </a:cubicBezTo>
                <a:cubicBezTo>
                  <a:pt x="20754" y="2841"/>
                  <a:pt x="20716" y="2748"/>
                  <a:pt x="20741" y="2281"/>
                </a:cubicBezTo>
                <a:cubicBezTo>
                  <a:pt x="20770" y="1734"/>
                  <a:pt x="20769" y="1734"/>
                  <a:pt x="20906" y="1853"/>
                </a:cubicBezTo>
                <a:cubicBezTo>
                  <a:pt x="20991" y="1927"/>
                  <a:pt x="21049" y="1944"/>
                  <a:pt x="21148" y="1923"/>
                </a:cubicBezTo>
                <a:cubicBezTo>
                  <a:pt x="21315" y="1886"/>
                  <a:pt x="21447" y="1775"/>
                  <a:pt x="21447" y="1673"/>
                </a:cubicBezTo>
                <a:cubicBezTo>
                  <a:pt x="21447" y="1629"/>
                  <a:pt x="21482" y="1555"/>
                  <a:pt x="21525" y="1510"/>
                </a:cubicBezTo>
                <a:cubicBezTo>
                  <a:pt x="21595" y="1435"/>
                  <a:pt x="21600" y="1370"/>
                  <a:pt x="21600" y="713"/>
                </a:cubicBezTo>
                <a:lnTo>
                  <a:pt x="21600" y="0"/>
                </a:lnTo>
                <a:lnTo>
                  <a:pt x="14048" y="0"/>
                </a:lnTo>
                <a:lnTo>
                  <a:pt x="7552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back-01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0694" y="-11271"/>
            <a:ext cx="24725388" cy="13738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7658" y="317823"/>
            <a:ext cx="6727084" cy="244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11081721" y="909848"/>
            <a:ext cx="5932662" cy="2210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 sz="62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ESB :: Conceito</a:t>
            </a:r>
          </a:p>
        </p:txBody>
      </p:sp>
      <p:sp>
        <p:nvSpPr>
          <p:cNvPr id="187" name="Shape 187"/>
          <p:cNvSpPr/>
          <p:nvPr/>
        </p:nvSpPr>
        <p:spPr>
          <a:xfrm>
            <a:off x="562483" y="3925675"/>
            <a:ext cx="23017244" cy="9479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5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Software implementado com tecnologias, normalmente, encontrados na categoria de produtos de infraestrutura ou “middleware”, que fornecem uma base de serviços para arquiteturas mais complexas, mediante a reação de eventos e/ou mensagens.</a:t>
            </a:r>
          </a:p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5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Geralmente fornece uma abstração de camadas para o sistema empresarial, permitindo a integração entre arquiteturas heterogêneas de modo a explorar os serviços de cada sistema sem escrever código. Contrariando a clássica integração de aplicações comerciais (EAI). </a:t>
            </a:r>
          </a:p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5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 base de um enterprise service bus é construída da quebra de funções básicas em partes, que são distribuídas onde forem necessárias.</a:t>
            </a:r>
          </a:p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5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ESB não implementa uma arquitetura orientada a serviço (SOA), mas fornece as características para que se possa implementá-lo. </a:t>
            </a:r>
          </a:p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5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ESB não necessariamente precisa ser implementado usando apenas web services. </a:t>
            </a:r>
          </a:p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5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ESB devem ser baseados em padrões flexíveis, suportando vários meios de transporte e protocolos. 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back-01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4975" y="-77378"/>
            <a:ext cx="24725388" cy="13738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7658" y="317823"/>
            <a:ext cx="6727084" cy="244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11081721" y="909848"/>
            <a:ext cx="6532055" cy="221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 sz="62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ESB :: Vantagens</a:t>
            </a:r>
          </a:p>
        </p:txBody>
      </p:sp>
      <p:sp>
        <p:nvSpPr>
          <p:cNvPr id="193" name="Shape 193"/>
          <p:cNvSpPr/>
          <p:nvPr/>
        </p:nvSpPr>
        <p:spPr>
          <a:xfrm>
            <a:off x="607986" y="2764043"/>
            <a:ext cx="23294024" cy="8735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6" h="21600" extrusionOk="0">
                <a:moveTo>
                  <a:pt x="0" y="12376"/>
                </a:moveTo>
                <a:lnTo>
                  <a:pt x="39" y="0"/>
                </a:lnTo>
                <a:cubicBezTo>
                  <a:pt x="3709" y="6541"/>
                  <a:pt x="7877" y="11191"/>
                  <a:pt x="12293" y="13674"/>
                </a:cubicBezTo>
                <a:cubicBezTo>
                  <a:pt x="14453" y="14889"/>
                  <a:pt x="16658" y="15574"/>
                  <a:pt x="18874" y="15489"/>
                </a:cubicBezTo>
                <a:cubicBezTo>
                  <a:pt x="19555" y="15463"/>
                  <a:pt x="20274" y="15408"/>
                  <a:pt x="20811" y="16426"/>
                </a:cubicBezTo>
                <a:cubicBezTo>
                  <a:pt x="21463" y="17662"/>
                  <a:pt x="21600" y="19951"/>
                  <a:pt x="21120" y="21600"/>
                </a:cubicBezTo>
                <a:lnTo>
                  <a:pt x="0" y="21600"/>
                </a:lnTo>
                <a:lnTo>
                  <a:pt x="0" y="12376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/>
          <a:p>
            <a:pPr marL="736599" indent="-495299" algn="l">
              <a:buSzPct val="100000"/>
              <a:buChar char="✓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Em</a:t>
            </a:r>
            <a:r>
              <a:rPr dirty="0"/>
              <a:t> </a:t>
            </a:r>
            <a:r>
              <a:rPr dirty="0" err="1"/>
              <a:t>uma</a:t>
            </a:r>
            <a:r>
              <a:rPr dirty="0"/>
              <a:t> </a:t>
            </a:r>
            <a:r>
              <a:rPr dirty="0" err="1"/>
              <a:t>arquitetura</a:t>
            </a:r>
            <a:r>
              <a:rPr dirty="0"/>
              <a:t> </a:t>
            </a:r>
            <a:r>
              <a:rPr dirty="0" err="1"/>
              <a:t>empresarial</a:t>
            </a:r>
            <a:r>
              <a:rPr dirty="0"/>
              <a:t> </a:t>
            </a:r>
            <a:r>
              <a:rPr dirty="0" err="1"/>
              <a:t>fazendo</a:t>
            </a:r>
            <a:r>
              <a:rPr dirty="0"/>
              <a:t> </a:t>
            </a:r>
            <a:endParaRPr lang="pt-BR" dirty="0"/>
          </a:p>
          <a:p>
            <a:pPr marL="241300" algn="l">
              <a:buSzPct val="100000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uso </a:t>
            </a:r>
            <a:r>
              <a:rPr dirty="0"/>
              <a:t>de um ESB, a </a:t>
            </a:r>
            <a:r>
              <a:rPr dirty="0" err="1"/>
              <a:t>aplicação</a:t>
            </a:r>
            <a:r>
              <a:rPr dirty="0"/>
              <a:t> </a:t>
            </a:r>
            <a:r>
              <a:rPr dirty="0" err="1"/>
              <a:t>irá</a:t>
            </a:r>
            <a:r>
              <a:rPr dirty="0"/>
              <a:t> </a:t>
            </a:r>
            <a:endParaRPr lang="pt-BR" dirty="0" smtClean="0"/>
          </a:p>
          <a:p>
            <a:pPr marL="241300" algn="l">
              <a:buSzPct val="100000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 smtClean="0"/>
              <a:t>comunicar</a:t>
            </a:r>
            <a:r>
              <a:rPr dirty="0" smtClean="0"/>
              <a:t>-se </a:t>
            </a:r>
            <a:r>
              <a:rPr dirty="0"/>
              <a:t>via </a:t>
            </a:r>
            <a:r>
              <a:rPr dirty="0" err="1"/>
              <a:t>barramento</a:t>
            </a:r>
            <a:r>
              <a:rPr dirty="0"/>
              <a:t>, </a:t>
            </a:r>
            <a:r>
              <a:rPr dirty="0" err="1"/>
              <a:t>que</a:t>
            </a:r>
            <a:r>
              <a:rPr dirty="0"/>
              <a:t> </a:t>
            </a:r>
            <a:r>
              <a:rPr dirty="0" err="1"/>
              <a:t>atua</a:t>
            </a:r>
            <a:r>
              <a:rPr dirty="0"/>
              <a:t> </a:t>
            </a:r>
            <a:endParaRPr lang="pt-BR" dirty="0" smtClean="0"/>
          </a:p>
          <a:p>
            <a:pPr marL="241300" algn="l">
              <a:buSzPct val="100000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 smtClean="0"/>
              <a:t>como</a:t>
            </a:r>
            <a:r>
              <a:rPr dirty="0" smtClean="0"/>
              <a:t> </a:t>
            </a:r>
            <a:r>
              <a:rPr dirty="0"/>
              <a:t>um </a:t>
            </a:r>
            <a:r>
              <a:rPr dirty="0" err="1"/>
              <a:t>orquestrador</a:t>
            </a:r>
            <a:r>
              <a:rPr dirty="0"/>
              <a:t> entre </a:t>
            </a:r>
            <a:r>
              <a:rPr dirty="0" err="1"/>
              <a:t>aplicações</a:t>
            </a:r>
            <a:r>
              <a:rPr dirty="0"/>
              <a:t>. </a:t>
            </a:r>
            <a:endParaRPr lang="pt-BR" dirty="0" smtClean="0"/>
          </a:p>
          <a:p>
            <a:pPr marL="241300" algn="l">
              <a:buSzPct val="100000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736599" indent="-495299" algn="l">
              <a:buSzPct val="100000"/>
              <a:buFontTx/>
              <a:buChar char="✓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A principal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vantagem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deste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paradigma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é </a:t>
            </a:r>
            <a:endParaRPr lang="pt-BR" sz="3600" dirty="0">
              <a:solidFill>
                <a:srgbClr val="434342"/>
              </a:solidFill>
              <a:latin typeface="Helvetica"/>
              <a:ea typeface="Helvetica"/>
              <a:cs typeface="Helvetica"/>
            </a:endParaRPr>
          </a:p>
          <a:p>
            <a:pPr marL="241300" algn="l">
              <a:buSzPct val="100000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a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redução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de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conexões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ponto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a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ponto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endParaRPr lang="pt-BR" sz="3600" dirty="0">
              <a:solidFill>
                <a:srgbClr val="434342"/>
              </a:solidFill>
              <a:latin typeface="Helvetica"/>
              <a:ea typeface="Helvetica"/>
              <a:cs typeface="Helvetica"/>
            </a:endParaRPr>
          </a:p>
          <a:p>
            <a:pPr marL="241300" algn="l">
              <a:buSzPct val="100000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necessárias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às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comunicações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entre as </a:t>
            </a:r>
            <a:endParaRPr lang="pt-BR" sz="3600" dirty="0">
              <a:solidFill>
                <a:srgbClr val="434342"/>
              </a:solidFill>
              <a:latin typeface="Helvetica"/>
              <a:ea typeface="Helvetica"/>
              <a:cs typeface="Helvetica"/>
            </a:endParaRPr>
          </a:p>
          <a:p>
            <a:pPr marL="241300" algn="l">
              <a:buSzPct val="100000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aplicações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.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Isto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por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sua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vez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afeta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endParaRPr lang="pt-BR" sz="3600" dirty="0" smtClean="0">
              <a:solidFill>
                <a:srgbClr val="434342"/>
              </a:solidFill>
              <a:latin typeface="Helvetica"/>
              <a:ea typeface="Helvetica"/>
              <a:cs typeface="Helvetica"/>
            </a:endParaRPr>
          </a:p>
          <a:p>
            <a:pPr marL="241300" algn="l">
              <a:buSzPct val="100000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 err="1" smtClean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diretamente</a:t>
            </a:r>
            <a:r>
              <a:rPr sz="3600" dirty="0" smtClean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na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simplificação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das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eventuais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endParaRPr lang="pt-BR" sz="3600" dirty="0" smtClean="0">
              <a:solidFill>
                <a:srgbClr val="434342"/>
              </a:solidFill>
              <a:latin typeface="Helvetica"/>
              <a:ea typeface="Helvetica"/>
              <a:cs typeface="Helvetica"/>
            </a:endParaRPr>
          </a:p>
          <a:p>
            <a:pPr marL="241300" algn="l">
              <a:buSzPct val="100000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 err="1" smtClean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mudanças</a:t>
            </a:r>
            <a:r>
              <a:rPr sz="3600" dirty="0" smtClean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de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sistema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.</a:t>
            </a:r>
          </a:p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Reduzindo</a:t>
            </a:r>
            <a:r>
              <a:rPr dirty="0"/>
              <a:t> o </a:t>
            </a:r>
            <a:r>
              <a:rPr dirty="0" err="1"/>
              <a:t>número</a:t>
            </a:r>
            <a:r>
              <a:rPr dirty="0"/>
              <a:t> de </a:t>
            </a:r>
            <a:r>
              <a:rPr dirty="0" err="1"/>
              <a:t>conexões</a:t>
            </a:r>
            <a:r>
              <a:rPr dirty="0"/>
              <a:t> </a:t>
            </a:r>
            <a:r>
              <a:rPr dirty="0" err="1"/>
              <a:t>ponto</a:t>
            </a:r>
            <a:r>
              <a:rPr dirty="0"/>
              <a:t> a </a:t>
            </a:r>
            <a:r>
              <a:rPr dirty="0" err="1"/>
              <a:t>ponto</a:t>
            </a:r>
            <a:r>
              <a:rPr dirty="0"/>
              <a:t> entre </a:t>
            </a:r>
            <a:r>
              <a:rPr dirty="0" err="1"/>
              <a:t>aplicações</a:t>
            </a:r>
            <a:r>
              <a:rPr dirty="0"/>
              <a:t> </a:t>
            </a:r>
            <a:r>
              <a:rPr dirty="0" err="1"/>
              <a:t>específicas</a:t>
            </a:r>
            <a:r>
              <a:rPr dirty="0"/>
              <a:t>, </a:t>
            </a:r>
            <a:r>
              <a:rPr dirty="0" err="1"/>
              <a:t>torna</a:t>
            </a:r>
            <a:r>
              <a:rPr dirty="0"/>
              <a:t>-se </a:t>
            </a:r>
            <a:r>
              <a:rPr dirty="0" err="1"/>
              <a:t>mais</a:t>
            </a:r>
            <a:r>
              <a:rPr dirty="0"/>
              <a:t> </a:t>
            </a:r>
            <a:r>
              <a:rPr dirty="0" err="1"/>
              <a:t>fácil</a:t>
            </a:r>
            <a:r>
              <a:rPr dirty="0"/>
              <a:t> o </a:t>
            </a:r>
            <a:r>
              <a:rPr dirty="0" err="1"/>
              <a:t>processo</a:t>
            </a:r>
            <a:r>
              <a:rPr dirty="0"/>
              <a:t> de </a:t>
            </a:r>
            <a:r>
              <a:rPr dirty="0" err="1"/>
              <a:t>adaptar</a:t>
            </a:r>
            <a:r>
              <a:rPr dirty="0"/>
              <a:t> um </a:t>
            </a:r>
            <a:r>
              <a:rPr dirty="0" err="1"/>
              <a:t>sistema</a:t>
            </a:r>
            <a:r>
              <a:rPr dirty="0"/>
              <a:t> </a:t>
            </a:r>
            <a:r>
              <a:rPr dirty="0" err="1"/>
              <a:t>às</a:t>
            </a:r>
            <a:r>
              <a:rPr dirty="0"/>
              <a:t> </a:t>
            </a:r>
            <a:r>
              <a:rPr dirty="0" err="1"/>
              <a:t>mudanças</a:t>
            </a:r>
            <a:r>
              <a:rPr dirty="0"/>
              <a:t>.</a:t>
            </a:r>
          </a:p>
        </p:txBody>
      </p:sp>
      <p:grpSp>
        <p:nvGrpSpPr>
          <p:cNvPr id="252" name="Group 252"/>
          <p:cNvGrpSpPr/>
          <p:nvPr/>
        </p:nvGrpSpPr>
        <p:grpSpPr>
          <a:xfrm>
            <a:off x="10060715" y="2496959"/>
            <a:ext cx="12860477" cy="6598086"/>
            <a:chOff x="-1183018" y="-306209"/>
            <a:chExt cx="13941755" cy="7152837"/>
          </a:xfrm>
        </p:grpSpPr>
        <p:pic>
          <p:nvPicPr>
            <p:cNvPr id="194" name="Imagem 193"/>
            <p:cNvPicPr>
              <a:picLocks/>
            </p:cNvPicPr>
            <p:nvPr/>
          </p:nvPicPr>
          <p:blipFill>
            <a:blip r:embed="rId5">
              <a:alphaModFix amt="50147"/>
              <a:extLst/>
            </a:blip>
            <a:stretch>
              <a:fillRect/>
            </a:stretch>
          </p:blipFill>
          <p:spPr>
            <a:xfrm>
              <a:off x="-1183019" y="-306210"/>
              <a:ext cx="13941756" cy="7152839"/>
            </a:xfrm>
            <a:prstGeom prst="rect">
              <a:avLst/>
            </a:prstGeom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251" name="Group 251"/>
            <p:cNvGrpSpPr/>
            <p:nvPr/>
          </p:nvGrpSpPr>
          <p:grpSpPr>
            <a:xfrm>
              <a:off x="-54460" y="328790"/>
              <a:ext cx="11684639" cy="6190550"/>
              <a:chOff x="27326" y="-594424"/>
              <a:chExt cx="11684637" cy="6190548"/>
            </a:xfrm>
          </p:grpSpPr>
          <p:grpSp>
            <p:nvGrpSpPr>
              <p:cNvPr id="215" name="Group 215"/>
              <p:cNvGrpSpPr/>
              <p:nvPr/>
            </p:nvGrpSpPr>
            <p:grpSpPr>
              <a:xfrm>
                <a:off x="180148" y="-404253"/>
                <a:ext cx="4245466" cy="4400368"/>
                <a:chOff x="0" y="0"/>
                <a:chExt cx="4245464" cy="4400366"/>
              </a:xfrm>
            </p:grpSpPr>
            <p:pic>
              <p:nvPicPr>
                <p:cNvPr id="195" name="Imagem 194"/>
                <p:cNvPicPr>
                  <a:picLocks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5288" y="131864"/>
                  <a:ext cx="3732651" cy="409538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97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2469208" y="0"/>
                  <a:ext cx="521783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8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3723682" y="601096"/>
                  <a:ext cx="521783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9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2640128" y="3878584"/>
                  <a:ext cx="521783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0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3462791" y="3454635"/>
                  <a:ext cx="521783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1" name="pasted-image.pdf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1097392" y="55735"/>
                  <a:ext cx="521784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2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0" y="2328634"/>
                  <a:ext cx="521783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3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466325" y="3676955"/>
                  <a:ext cx="521784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4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0" y="1306907"/>
                  <a:ext cx="521783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5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404392" y="3878584"/>
                  <a:ext cx="521783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6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839449" y="984613"/>
                  <a:ext cx="521783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7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94786" y="2020828"/>
                  <a:ext cx="521783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8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1097392" y="1913491"/>
                  <a:ext cx="521784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9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2146317" y="2896037"/>
                  <a:ext cx="521783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0" name="pasted-image.pdf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2758106" y="1091950"/>
                  <a:ext cx="521783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1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1798777" y="824370"/>
                  <a:ext cx="521783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2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3292179" y="1650549"/>
                  <a:ext cx="521784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3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3292179" y="2552592"/>
                  <a:ext cx="521784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4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097392" y="2896037"/>
                  <a:ext cx="521784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16" name="Shape 216"/>
              <p:cNvSpPr/>
              <p:nvPr/>
            </p:nvSpPr>
            <p:spPr>
              <a:xfrm>
                <a:off x="27326" y="4103092"/>
                <a:ext cx="5668710" cy="14930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 algn="l">
                  <a:lnSpc>
                    <a:spcPct val="120000"/>
                  </a:lnSpc>
                  <a:defRPr sz="4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Soluções convencionais</a:t>
                </a:r>
              </a:p>
            </p:txBody>
          </p:sp>
          <p:grpSp>
            <p:nvGrpSpPr>
              <p:cNvPr id="249" name="Group 249"/>
              <p:cNvGrpSpPr/>
              <p:nvPr/>
            </p:nvGrpSpPr>
            <p:grpSpPr>
              <a:xfrm>
                <a:off x="6757529" y="-594425"/>
                <a:ext cx="4954435" cy="4780713"/>
                <a:chOff x="0" y="0"/>
                <a:chExt cx="4954434" cy="4780712"/>
              </a:xfrm>
            </p:grpSpPr>
            <p:sp>
              <p:nvSpPr>
                <p:cNvPr id="217" name="Shape 217"/>
                <p:cNvSpPr/>
                <p:nvPr/>
              </p:nvSpPr>
              <p:spPr>
                <a:xfrm flipH="1">
                  <a:off x="3662731" y="196727"/>
                  <a:ext cx="1073226" cy="18801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21600"/>
                      </a:lnTo>
                      <a:lnTo>
                        <a:pt x="302" y="6335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218" name="Shape 218"/>
                <p:cNvSpPr/>
                <p:nvPr/>
              </p:nvSpPr>
              <p:spPr>
                <a:xfrm flipH="1">
                  <a:off x="3668815" y="1322162"/>
                  <a:ext cx="877480" cy="7889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21" y="0"/>
                      </a:moveTo>
                      <a:lnTo>
                        <a:pt x="21600" y="21600"/>
                      </a:lnTo>
                      <a:lnTo>
                        <a:pt x="0" y="14576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219" name="Shape 219"/>
                <p:cNvSpPr/>
                <p:nvPr/>
              </p:nvSpPr>
              <p:spPr>
                <a:xfrm flipH="1">
                  <a:off x="3650800" y="2294853"/>
                  <a:ext cx="1142673" cy="6311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29" y="4198"/>
                      </a:moveTo>
                      <a:lnTo>
                        <a:pt x="21600" y="0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220" name="Shape 220"/>
                <p:cNvSpPr/>
                <p:nvPr/>
              </p:nvSpPr>
              <p:spPr>
                <a:xfrm flipH="1">
                  <a:off x="3674577" y="2531398"/>
                  <a:ext cx="964418" cy="14825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3937"/>
                      </a:moveTo>
                      <a:lnTo>
                        <a:pt x="21600" y="0"/>
                      </a:lnTo>
                      <a:lnTo>
                        <a:pt x="387" y="2160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221" name="Shape 221"/>
                <p:cNvSpPr/>
                <p:nvPr/>
              </p:nvSpPr>
              <p:spPr>
                <a:xfrm flipH="1" flipV="1">
                  <a:off x="3462675" y="2581608"/>
                  <a:ext cx="1130589" cy="2003859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pic>
              <p:nvPicPr>
                <p:cNvPr id="222" name="pasted-image.pdf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2828898" y="1691776"/>
                  <a:ext cx="1145331" cy="114533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23" name="Shape 223"/>
                <p:cNvSpPr/>
                <p:nvPr/>
              </p:nvSpPr>
              <p:spPr>
                <a:xfrm>
                  <a:off x="240256" y="213148"/>
                  <a:ext cx="1073226" cy="18801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21600"/>
                      </a:lnTo>
                      <a:lnTo>
                        <a:pt x="302" y="6335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224" name="Shape 224"/>
                <p:cNvSpPr/>
                <p:nvPr/>
              </p:nvSpPr>
              <p:spPr>
                <a:xfrm>
                  <a:off x="246340" y="1338583"/>
                  <a:ext cx="877481" cy="7889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21" y="0"/>
                      </a:moveTo>
                      <a:lnTo>
                        <a:pt x="21600" y="21600"/>
                      </a:lnTo>
                      <a:lnTo>
                        <a:pt x="0" y="14576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225" name="Shape 225"/>
                <p:cNvSpPr/>
                <p:nvPr/>
              </p:nvSpPr>
              <p:spPr>
                <a:xfrm>
                  <a:off x="228326" y="2311274"/>
                  <a:ext cx="812259" cy="6311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29" y="4198"/>
                      </a:moveTo>
                      <a:lnTo>
                        <a:pt x="21600" y="0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226" name="Shape 226"/>
                <p:cNvSpPr/>
                <p:nvPr/>
              </p:nvSpPr>
              <p:spPr>
                <a:xfrm>
                  <a:off x="252102" y="2547819"/>
                  <a:ext cx="964418" cy="14825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3937"/>
                      </a:moveTo>
                      <a:lnTo>
                        <a:pt x="21600" y="0"/>
                      </a:lnTo>
                      <a:lnTo>
                        <a:pt x="387" y="2160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227" name="Shape 227"/>
                <p:cNvSpPr/>
                <p:nvPr/>
              </p:nvSpPr>
              <p:spPr>
                <a:xfrm flipV="1">
                  <a:off x="296665" y="2596770"/>
                  <a:ext cx="1153203" cy="200361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pic>
              <p:nvPicPr>
                <p:cNvPr id="228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1087123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29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0" y="2717807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0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522215" y="3804931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1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4522215" y="0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2" name="pasted-image.pdf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0" y="543561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3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4522215" y="1630684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4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3261369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5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0" y="2174246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6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4522215" y="4348493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7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4522215" y="1087122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8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4522215" y="2717807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9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522215" y="2174246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40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41" name="pasted-image.pdf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4522215" y="543561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42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0" y="1630684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43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4522215" y="3261369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44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0" y="3804931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45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0" y="4348493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46" name="pasted-image.pdf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872251" y="1691776"/>
                  <a:ext cx="1145331" cy="114533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47" name="Imagem 246"/>
                <p:cNvPicPr>
                  <a:picLocks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2109241" y="2181927"/>
                  <a:ext cx="627998" cy="16503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250" name="Shape 250"/>
              <p:cNvSpPr/>
              <p:nvPr/>
            </p:nvSpPr>
            <p:spPr>
              <a:xfrm>
                <a:off x="7116993" y="4216400"/>
                <a:ext cx="4235507" cy="12664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 algn="l">
                  <a:lnSpc>
                    <a:spcPct val="120000"/>
                  </a:lnSpc>
                  <a:defRPr sz="4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Solução Q-Ware</a:t>
                </a:r>
              </a:p>
            </p:txBody>
          </p:sp>
        </p:grpSp>
      </p:grp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-54431" y="-35062"/>
            <a:ext cx="24492861" cy="13811524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61" name="Group 261"/>
          <p:cNvGrpSpPr/>
          <p:nvPr/>
        </p:nvGrpSpPr>
        <p:grpSpPr>
          <a:xfrm>
            <a:off x="11587647" y="7023084"/>
            <a:ext cx="4545745" cy="6720449"/>
            <a:chOff x="-101599" y="-641349"/>
            <a:chExt cx="4545743" cy="6720448"/>
          </a:xfrm>
        </p:grpSpPr>
        <p:grpSp>
          <p:nvGrpSpPr>
            <p:cNvPr id="257" name="Group 257"/>
            <p:cNvGrpSpPr/>
            <p:nvPr/>
          </p:nvGrpSpPr>
          <p:grpSpPr>
            <a:xfrm>
              <a:off x="-101600" y="-92179"/>
              <a:ext cx="4545744" cy="6171278"/>
              <a:chOff x="0" y="0"/>
              <a:chExt cx="4545743" cy="6171276"/>
            </a:xfrm>
          </p:grpSpPr>
          <p:pic>
            <p:nvPicPr>
              <p:cNvPr id="256" name="ESB-SoftProject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r="49925" b="7290"/>
              <a:stretch>
                <a:fillRect/>
              </a:stretch>
            </p:blipFill>
            <p:spPr>
              <a:xfrm>
                <a:off x="101600" y="101600"/>
                <a:ext cx="4329844" cy="5828377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55" name="Imagem 254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4545744" cy="6171277"/>
              </a:xfrm>
              <a:prstGeom prst="rect">
                <a:avLst/>
              </a:prstGeom>
              <a:effectLst/>
            </p:spPr>
          </p:pic>
        </p:grpSp>
        <p:grpSp>
          <p:nvGrpSpPr>
            <p:cNvPr id="260" name="Group 260"/>
            <p:cNvGrpSpPr/>
            <p:nvPr/>
          </p:nvGrpSpPr>
          <p:grpSpPr>
            <a:xfrm>
              <a:off x="2198101" y="-641350"/>
              <a:ext cx="2234534" cy="1484285"/>
              <a:chOff x="0" y="0"/>
              <a:chExt cx="2234532" cy="1484284"/>
            </a:xfrm>
          </p:grpSpPr>
          <p:pic>
            <p:nvPicPr>
              <p:cNvPr id="25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t="24661" b="24661"/>
              <a:stretch>
                <a:fillRect/>
              </a:stretch>
            </p:blipFill>
            <p:spPr>
              <a:xfrm>
                <a:off x="215900" y="641350"/>
                <a:ext cx="1802733" cy="627035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58" name="Imagem 257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1" y="0"/>
                <a:ext cx="2234534" cy="1484285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268" name="Group 268"/>
          <p:cNvGrpSpPr/>
          <p:nvPr/>
        </p:nvGrpSpPr>
        <p:grpSpPr>
          <a:xfrm>
            <a:off x="78432" y="27664"/>
            <a:ext cx="5561090" cy="7651818"/>
            <a:chOff x="-101599" y="-641349"/>
            <a:chExt cx="5561088" cy="7651816"/>
          </a:xfrm>
        </p:grpSpPr>
        <p:grpSp>
          <p:nvGrpSpPr>
            <p:cNvPr id="264" name="Group 264"/>
            <p:cNvGrpSpPr/>
            <p:nvPr/>
          </p:nvGrpSpPr>
          <p:grpSpPr>
            <a:xfrm>
              <a:off x="819065" y="-641350"/>
              <a:ext cx="1759462" cy="1866604"/>
              <a:chOff x="0" y="0"/>
              <a:chExt cx="1759461" cy="1866603"/>
            </a:xfrm>
          </p:grpSpPr>
          <p:pic>
            <p:nvPicPr>
              <p:cNvPr id="263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10032" t="6627" r="10032" b="32602"/>
              <a:stretch>
                <a:fillRect/>
              </a:stretch>
            </p:blipFill>
            <p:spPr>
              <a:xfrm>
                <a:off x="215900" y="641350"/>
                <a:ext cx="1327662" cy="100935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62" name="Imagem 261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-1" y="0"/>
                <a:ext cx="1759463" cy="1866604"/>
              </a:xfrm>
              <a:prstGeom prst="rect">
                <a:avLst/>
              </a:prstGeom>
              <a:effectLst/>
            </p:spPr>
          </p:pic>
        </p:grpSp>
        <p:grpSp>
          <p:nvGrpSpPr>
            <p:cNvPr id="267" name="Group 267"/>
            <p:cNvGrpSpPr/>
            <p:nvPr/>
          </p:nvGrpSpPr>
          <p:grpSpPr>
            <a:xfrm>
              <a:off x="-101600" y="964350"/>
              <a:ext cx="5561089" cy="6046117"/>
              <a:chOff x="0" y="0"/>
              <a:chExt cx="5561088" cy="6046116"/>
            </a:xfrm>
          </p:grpSpPr>
          <p:pic>
            <p:nvPicPr>
              <p:cNvPr id="266" name="ESB-Trinamix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17938" t="7809" r="36726" b="6197"/>
              <a:stretch>
                <a:fillRect/>
              </a:stretch>
            </p:blipFill>
            <p:spPr>
              <a:xfrm>
                <a:off x="101600" y="101600"/>
                <a:ext cx="5345189" cy="5703217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65" name="Imagem 264"/>
              <p:cNvPicPr>
                <a:picLocks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5561089" cy="6046117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275" name="Group 275"/>
          <p:cNvGrpSpPr/>
          <p:nvPr/>
        </p:nvGrpSpPr>
        <p:grpSpPr>
          <a:xfrm>
            <a:off x="5809534" y="151078"/>
            <a:ext cx="5381030" cy="10940730"/>
            <a:chOff x="-101599" y="-641349"/>
            <a:chExt cx="5381029" cy="10940728"/>
          </a:xfrm>
        </p:grpSpPr>
        <p:grpSp>
          <p:nvGrpSpPr>
            <p:cNvPr id="271" name="Group 271"/>
            <p:cNvGrpSpPr/>
            <p:nvPr/>
          </p:nvGrpSpPr>
          <p:grpSpPr>
            <a:xfrm>
              <a:off x="2317497" y="-641350"/>
              <a:ext cx="2050165" cy="1432630"/>
              <a:chOff x="0" y="0"/>
              <a:chExt cx="2050164" cy="1432629"/>
            </a:xfrm>
          </p:grpSpPr>
          <p:pic>
            <p:nvPicPr>
              <p:cNvPr id="270" name="pasted-image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t="8127" b="8127"/>
              <a:stretch>
                <a:fillRect/>
              </a:stretch>
            </p:blipFill>
            <p:spPr>
              <a:xfrm>
                <a:off x="215900" y="641350"/>
                <a:ext cx="1618365" cy="57538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69" name="Imagem 268"/>
              <p:cNvPicPr>
                <a:picLocks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-1" y="0"/>
                <a:ext cx="2050166" cy="1432630"/>
              </a:xfrm>
              <a:prstGeom prst="rect">
                <a:avLst/>
              </a:prstGeom>
              <a:effectLst/>
            </p:spPr>
          </p:pic>
        </p:grpSp>
        <p:grpSp>
          <p:nvGrpSpPr>
            <p:cNvPr id="274" name="Group 274"/>
            <p:cNvGrpSpPr/>
            <p:nvPr/>
          </p:nvGrpSpPr>
          <p:grpSpPr>
            <a:xfrm>
              <a:off x="-101600" y="477758"/>
              <a:ext cx="5381030" cy="9821621"/>
              <a:chOff x="0" y="0"/>
              <a:chExt cx="5381029" cy="9821620"/>
            </a:xfrm>
          </p:grpSpPr>
          <p:pic>
            <p:nvPicPr>
              <p:cNvPr id="273" name="ESB-Zato.pdf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rcRect l="3013" t="7434" r="31339" b="7434"/>
              <a:stretch>
                <a:fillRect/>
              </a:stretch>
            </p:blipFill>
            <p:spPr>
              <a:xfrm>
                <a:off x="101600" y="101600"/>
                <a:ext cx="5165130" cy="9478721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72" name="Imagem 271"/>
              <p:cNvPicPr>
                <a:picLocks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0" y="0"/>
                <a:ext cx="5381030" cy="9821621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282" name="Group 282"/>
          <p:cNvGrpSpPr/>
          <p:nvPr/>
        </p:nvGrpSpPr>
        <p:grpSpPr>
          <a:xfrm>
            <a:off x="18340725" y="175337"/>
            <a:ext cx="5866739" cy="5827876"/>
            <a:chOff x="-101600" y="-641350"/>
            <a:chExt cx="5866738" cy="5827874"/>
          </a:xfrm>
        </p:grpSpPr>
        <p:grpSp>
          <p:nvGrpSpPr>
            <p:cNvPr id="278" name="Group 278"/>
            <p:cNvGrpSpPr/>
            <p:nvPr/>
          </p:nvGrpSpPr>
          <p:grpSpPr>
            <a:xfrm>
              <a:off x="-101601" y="387759"/>
              <a:ext cx="5866740" cy="4798766"/>
              <a:chOff x="0" y="0"/>
              <a:chExt cx="5866738" cy="4798765"/>
            </a:xfrm>
          </p:grpSpPr>
          <p:pic>
            <p:nvPicPr>
              <p:cNvPr id="277" name="ESB-WSO2.png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rcRect l="3261" t="20008" r="30110" b="4392"/>
              <a:stretch>
                <a:fillRect/>
              </a:stretch>
            </p:blipFill>
            <p:spPr>
              <a:xfrm>
                <a:off x="101599" y="101599"/>
                <a:ext cx="5650840" cy="4455867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76" name="Imagem 275"/>
              <p:cNvPicPr>
                <a:picLocks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-1" y="0"/>
                <a:ext cx="5866740" cy="4798766"/>
              </a:xfrm>
              <a:prstGeom prst="rect">
                <a:avLst/>
              </a:prstGeom>
              <a:effectLst/>
            </p:spPr>
          </p:pic>
        </p:grpSp>
        <p:grpSp>
          <p:nvGrpSpPr>
            <p:cNvPr id="281" name="Group 281"/>
            <p:cNvGrpSpPr/>
            <p:nvPr/>
          </p:nvGrpSpPr>
          <p:grpSpPr>
            <a:xfrm>
              <a:off x="2276470" y="-641351"/>
              <a:ext cx="1554607" cy="1418654"/>
              <a:chOff x="0" y="0"/>
              <a:chExt cx="1554605" cy="1418652"/>
            </a:xfrm>
          </p:grpSpPr>
          <p:pic>
            <p:nvPicPr>
              <p:cNvPr id="280" name="pasted-image.tiff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215899" y="641349"/>
                <a:ext cx="1122807" cy="56140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79" name="Imagem 278"/>
              <p:cNvPicPr>
                <a:picLocks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-1" y="-1"/>
                <a:ext cx="1554607" cy="1418654"/>
              </a:xfrm>
              <a:prstGeom prst="rect">
                <a:avLst/>
              </a:prstGeom>
              <a:effectLst/>
            </p:spPr>
          </p:pic>
        </p:grpSp>
      </p:grpSp>
      <p:pic>
        <p:nvPicPr>
          <p:cNvPr id="283" name="Imagem 282"/>
          <p:cNvPicPr>
            <a:picLocks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6715179" y="5705181"/>
            <a:ext cx="4950427" cy="4228841"/>
          </a:xfrm>
          <a:prstGeom prst="rect">
            <a:avLst/>
          </a:prstGeom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  <p:grpSp>
        <p:nvGrpSpPr>
          <p:cNvPr id="290" name="Group 290"/>
          <p:cNvGrpSpPr/>
          <p:nvPr/>
        </p:nvGrpSpPr>
        <p:grpSpPr>
          <a:xfrm>
            <a:off x="18124891" y="8901873"/>
            <a:ext cx="6248401" cy="4790116"/>
            <a:chOff x="-101600" y="-641349"/>
            <a:chExt cx="6248400" cy="4790115"/>
          </a:xfrm>
        </p:grpSpPr>
        <p:grpSp>
          <p:nvGrpSpPr>
            <p:cNvPr id="286" name="Group 286"/>
            <p:cNvGrpSpPr/>
            <p:nvPr/>
          </p:nvGrpSpPr>
          <p:grpSpPr>
            <a:xfrm>
              <a:off x="2131668" y="-641350"/>
              <a:ext cx="2224895" cy="1793313"/>
              <a:chOff x="0" y="0"/>
              <a:chExt cx="2224894" cy="1793312"/>
            </a:xfrm>
          </p:grpSpPr>
          <p:pic>
            <p:nvPicPr>
              <p:cNvPr id="285" name="pasted-image.tiff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rcRect l="17150" t="11458" r="17150" b="39649"/>
              <a:stretch>
                <a:fillRect/>
              </a:stretch>
            </p:blipFill>
            <p:spPr>
              <a:xfrm>
                <a:off x="215900" y="641350"/>
                <a:ext cx="1793095" cy="936063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84" name="Imagem 283"/>
              <p:cNvPicPr>
                <a:picLocks/>
              </p:cNvPicPr>
              <p:nvPr/>
            </p:nvPicPr>
            <p:blipFill>
              <a:blip r:embed="rId20">
                <a:extLst/>
              </a:blip>
              <a:stretch>
                <a:fillRect/>
              </a:stretch>
            </p:blipFill>
            <p:spPr>
              <a:xfrm>
                <a:off x="0" y="0"/>
                <a:ext cx="2224895" cy="1793313"/>
              </a:xfrm>
              <a:prstGeom prst="rect">
                <a:avLst/>
              </a:prstGeom>
              <a:effectLst/>
            </p:spPr>
          </p:pic>
        </p:grpSp>
        <p:grpSp>
          <p:nvGrpSpPr>
            <p:cNvPr id="289" name="Group 289"/>
            <p:cNvGrpSpPr/>
            <p:nvPr/>
          </p:nvGrpSpPr>
          <p:grpSpPr>
            <a:xfrm>
              <a:off x="-101601" y="719765"/>
              <a:ext cx="6248401" cy="3429001"/>
              <a:chOff x="0" y="0"/>
              <a:chExt cx="6248400" cy="3429000"/>
            </a:xfrm>
          </p:grpSpPr>
          <p:pic>
            <p:nvPicPr>
              <p:cNvPr id="288" name="ESB-Fiorano.jpg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rcRect/>
              <a:stretch>
                <a:fillRect/>
              </a:stretch>
            </p:blipFill>
            <p:spPr>
              <a:xfrm>
                <a:off x="101600" y="101600"/>
                <a:ext cx="6032500" cy="30861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87" name="Imagem 286"/>
              <p:cNvPicPr>
                <a:picLocks/>
              </p:cNvPicPr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>
                <a:off x="0" y="0"/>
                <a:ext cx="6248400" cy="342900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291" name="Shape 291"/>
          <p:cNvSpPr/>
          <p:nvPr/>
        </p:nvSpPr>
        <p:spPr>
          <a:xfrm>
            <a:off x="11651882" y="899649"/>
            <a:ext cx="6321294" cy="4861058"/>
          </a:xfrm>
          <a:prstGeom prst="wedgeEllipseCallout">
            <a:avLst>
              <a:gd name="adj1" fmla="val -52998"/>
              <a:gd name="adj2" fmla="val -63568"/>
            </a:avLst>
          </a:prstGeom>
          <a:blipFill>
            <a:blip r:embed="rId2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/>
          <a:p>
            <a:pPr>
              <a:defRPr sz="5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 que os outros falam</a:t>
            </a:r>
          </a:p>
          <a:p>
            <a:pPr>
              <a:defRPr sz="5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 ESB?</a:t>
            </a:r>
          </a:p>
        </p:txBody>
      </p:sp>
      <p:grpSp>
        <p:nvGrpSpPr>
          <p:cNvPr id="298" name="Group 298"/>
          <p:cNvGrpSpPr/>
          <p:nvPr/>
        </p:nvGrpSpPr>
        <p:grpSpPr>
          <a:xfrm>
            <a:off x="153833" y="7522551"/>
            <a:ext cx="4408686" cy="4152907"/>
            <a:chOff x="-101600" y="-641350"/>
            <a:chExt cx="4408685" cy="4152906"/>
          </a:xfrm>
        </p:grpSpPr>
        <p:grpSp>
          <p:nvGrpSpPr>
            <p:cNvPr id="294" name="Group 294"/>
            <p:cNvGrpSpPr/>
            <p:nvPr/>
          </p:nvGrpSpPr>
          <p:grpSpPr>
            <a:xfrm>
              <a:off x="1027775" y="-641351"/>
              <a:ext cx="2150727" cy="1320342"/>
              <a:chOff x="0" y="0"/>
              <a:chExt cx="2150725" cy="1320340"/>
            </a:xfrm>
          </p:grpSpPr>
          <p:pic>
            <p:nvPicPr>
              <p:cNvPr id="293" name="pasted-image.tiff"/>
              <p:cNvPicPr>
                <a:picLocks noChangeAspect="1"/>
              </p:cNvPicPr>
              <p:nvPr/>
            </p:nvPicPr>
            <p:blipFill>
              <a:blip r:embed="rId24">
                <a:extLst/>
              </a:blip>
              <a:srcRect t="21909" r="5798" b="9045"/>
              <a:stretch>
                <a:fillRect/>
              </a:stretch>
            </p:blipFill>
            <p:spPr>
              <a:xfrm>
                <a:off x="215899" y="641350"/>
                <a:ext cx="1718927" cy="463091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92" name="Imagem 291"/>
              <p:cNvPicPr>
                <a:picLocks/>
              </p:cNvPicPr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-1" y="-1"/>
                <a:ext cx="2150727" cy="1320342"/>
              </a:xfrm>
              <a:prstGeom prst="rect">
                <a:avLst/>
              </a:prstGeom>
              <a:effectLst/>
            </p:spPr>
          </p:pic>
        </p:grpSp>
        <p:grpSp>
          <p:nvGrpSpPr>
            <p:cNvPr id="297" name="Group 297"/>
            <p:cNvGrpSpPr/>
            <p:nvPr/>
          </p:nvGrpSpPr>
          <p:grpSpPr>
            <a:xfrm>
              <a:off x="-101601" y="425653"/>
              <a:ext cx="4408687" cy="3085904"/>
              <a:chOff x="0" y="0"/>
              <a:chExt cx="4408685" cy="3085903"/>
            </a:xfrm>
          </p:grpSpPr>
          <p:pic>
            <p:nvPicPr>
              <p:cNvPr id="296" name="ESB-Microsoft-2.png"/>
              <p:cNvPicPr>
                <a:picLocks noChangeAspect="1"/>
              </p:cNvPicPr>
              <p:nvPr/>
            </p:nvPicPr>
            <p:blipFill>
              <a:blip r:embed="rId26">
                <a:extLst/>
              </a:blip>
              <a:srcRect l="2096" t="21847" r="45919" b="4231"/>
              <a:stretch>
                <a:fillRect/>
              </a:stretch>
            </p:blipFill>
            <p:spPr>
              <a:xfrm>
                <a:off x="101600" y="101599"/>
                <a:ext cx="4192786" cy="2743005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95" name="Imagem 294"/>
              <p:cNvPicPr>
                <a:picLocks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-1" y="0"/>
                <a:ext cx="4408687" cy="3085904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305" name="Group 305"/>
          <p:cNvGrpSpPr/>
          <p:nvPr/>
        </p:nvGrpSpPr>
        <p:grpSpPr>
          <a:xfrm>
            <a:off x="2018965" y="10840937"/>
            <a:ext cx="7048775" cy="2833921"/>
            <a:chOff x="-101600" y="-726016"/>
            <a:chExt cx="7048774" cy="2833919"/>
          </a:xfrm>
        </p:grpSpPr>
        <p:grpSp>
          <p:nvGrpSpPr>
            <p:cNvPr id="301" name="Group 301"/>
            <p:cNvGrpSpPr/>
            <p:nvPr/>
          </p:nvGrpSpPr>
          <p:grpSpPr>
            <a:xfrm>
              <a:off x="2581236" y="-726017"/>
              <a:ext cx="2342398" cy="1353165"/>
              <a:chOff x="0" y="0"/>
              <a:chExt cx="2342396" cy="1353164"/>
            </a:xfrm>
          </p:grpSpPr>
          <p:pic>
            <p:nvPicPr>
              <p:cNvPr id="300" name="pasted-image.tiff"/>
              <p:cNvPicPr>
                <a:picLocks noChangeAspect="1"/>
              </p:cNvPicPr>
              <p:nvPr/>
            </p:nvPicPr>
            <p:blipFill>
              <a:blip r:embed="rId28">
                <a:extLst/>
              </a:blip>
              <a:srcRect t="26233" b="26233"/>
              <a:stretch>
                <a:fillRect/>
              </a:stretch>
            </p:blipFill>
            <p:spPr>
              <a:xfrm>
                <a:off x="215899" y="641350"/>
                <a:ext cx="1910598" cy="495915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99" name="Imagem 298"/>
              <p:cNvPicPr>
                <a:picLocks/>
              </p:cNvPicPr>
              <p:nvPr/>
            </p:nvPicPr>
            <p:blipFill>
              <a:blip r:embed="rId29">
                <a:extLst/>
              </a:blip>
              <a:stretch>
                <a:fillRect/>
              </a:stretch>
            </p:blipFill>
            <p:spPr>
              <a:xfrm>
                <a:off x="-1" y="-1"/>
                <a:ext cx="2342398" cy="1353166"/>
              </a:xfrm>
              <a:prstGeom prst="rect">
                <a:avLst/>
              </a:prstGeom>
              <a:effectLst/>
            </p:spPr>
          </p:pic>
        </p:grpSp>
        <p:grpSp>
          <p:nvGrpSpPr>
            <p:cNvPr id="304" name="Group 304"/>
            <p:cNvGrpSpPr/>
            <p:nvPr/>
          </p:nvGrpSpPr>
          <p:grpSpPr>
            <a:xfrm>
              <a:off x="-101601" y="310695"/>
              <a:ext cx="7048776" cy="1797209"/>
              <a:chOff x="0" y="0"/>
              <a:chExt cx="7048774" cy="1797207"/>
            </a:xfrm>
          </p:grpSpPr>
          <p:pic>
            <p:nvPicPr>
              <p:cNvPr id="303" name="ESB-Oracle.png"/>
              <p:cNvPicPr>
                <a:picLocks noChangeAspect="1"/>
              </p:cNvPicPr>
              <p:nvPr/>
            </p:nvPicPr>
            <p:blipFill>
              <a:blip r:embed="rId30">
                <a:extLst/>
              </a:blip>
              <a:srcRect t="13763" r="1385" b="8376"/>
              <a:stretch>
                <a:fillRect/>
              </a:stretch>
            </p:blipFill>
            <p:spPr>
              <a:xfrm>
                <a:off x="101600" y="101600"/>
                <a:ext cx="6832874" cy="1454308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02" name="Imagem 301"/>
              <p:cNvPicPr>
                <a:picLocks/>
              </p:cNvPicPr>
              <p:nvPr/>
            </p:nvPicPr>
            <p:blipFill>
              <a:blip r:embed="rId31">
                <a:extLst/>
              </a:blip>
              <a:stretch>
                <a:fillRect/>
              </a:stretch>
            </p:blipFill>
            <p:spPr>
              <a:xfrm>
                <a:off x="-1" y="0"/>
                <a:ext cx="7048776" cy="1797208"/>
              </a:xfrm>
              <a:prstGeom prst="rect">
                <a:avLst/>
              </a:prstGeom>
              <a:effectLst/>
            </p:spPr>
          </p:pic>
        </p:grpSp>
      </p:grp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/>
        </p:nvSpPr>
        <p:spPr>
          <a:xfrm>
            <a:off x="430132" y="400200"/>
            <a:ext cx="1227235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Arquitetura Q-Ware Enterprise Service Bus</a:t>
            </a:r>
          </a:p>
        </p:txBody>
      </p:sp>
      <p:grpSp>
        <p:nvGrpSpPr>
          <p:cNvPr id="313" name="Group 313"/>
          <p:cNvGrpSpPr/>
          <p:nvPr/>
        </p:nvGrpSpPr>
        <p:grpSpPr>
          <a:xfrm>
            <a:off x="8182061" y="4157965"/>
            <a:ext cx="1066801" cy="1491494"/>
            <a:chOff x="0" y="0"/>
            <a:chExt cx="1066800" cy="1491493"/>
          </a:xfrm>
        </p:grpSpPr>
        <p:pic>
          <p:nvPicPr>
            <p:cNvPr id="311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66800" cy="1066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2" name="Shape 312"/>
            <p:cNvSpPr/>
            <p:nvPr/>
          </p:nvSpPr>
          <p:spPr>
            <a:xfrm>
              <a:off x="263766" y="1120018"/>
              <a:ext cx="543739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VAN</a:t>
              </a:r>
            </a:p>
          </p:txBody>
        </p:sp>
      </p:grpSp>
      <p:grpSp>
        <p:nvGrpSpPr>
          <p:cNvPr id="316" name="Group 316"/>
          <p:cNvGrpSpPr/>
          <p:nvPr/>
        </p:nvGrpSpPr>
        <p:grpSpPr>
          <a:xfrm>
            <a:off x="7302692" y="2746190"/>
            <a:ext cx="1422475" cy="1160146"/>
            <a:chOff x="1674" y="0"/>
            <a:chExt cx="1422474" cy="1160144"/>
          </a:xfrm>
        </p:grpSpPr>
        <p:sp>
          <p:nvSpPr>
            <p:cNvPr id="314" name="Shape 314"/>
            <p:cNvSpPr/>
            <p:nvPr/>
          </p:nvSpPr>
          <p:spPr>
            <a:xfrm>
              <a:off x="1674" y="560069"/>
              <a:ext cx="1422475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FDS SERVER</a:t>
              </a:r>
            </a:p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CLIENTE</a:t>
              </a:r>
            </a:p>
          </p:txBody>
        </p:sp>
        <p:pic>
          <p:nvPicPr>
            <p:cNvPr id="315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58911" y="0"/>
              <a:ext cx="508001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9" name="Group 319"/>
          <p:cNvGrpSpPr/>
          <p:nvPr/>
        </p:nvGrpSpPr>
        <p:grpSpPr>
          <a:xfrm>
            <a:off x="4762983" y="3499890"/>
            <a:ext cx="2014998" cy="1714352"/>
            <a:chOff x="-268216" y="0"/>
            <a:chExt cx="2014996" cy="1714351"/>
          </a:xfrm>
        </p:grpSpPr>
        <p:sp>
          <p:nvSpPr>
            <p:cNvPr id="317" name="Shape 317"/>
            <p:cNvSpPr/>
            <p:nvPr/>
          </p:nvSpPr>
          <p:spPr>
            <a:xfrm>
              <a:off x="-268217" y="1114276"/>
              <a:ext cx="2014998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FDS / SFTP / HTTPS</a:t>
              </a:r>
            </a:p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ODETTE</a:t>
              </a:r>
            </a:p>
          </p:txBody>
        </p:sp>
        <p:pic>
          <p:nvPicPr>
            <p:cNvPr id="318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03646" y="0"/>
              <a:ext cx="1071272" cy="10712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2" name="Group 322"/>
          <p:cNvGrpSpPr/>
          <p:nvPr/>
        </p:nvGrpSpPr>
        <p:grpSpPr>
          <a:xfrm>
            <a:off x="6821699" y="4070753"/>
            <a:ext cx="1051707" cy="1133104"/>
            <a:chOff x="1674" y="0"/>
            <a:chExt cx="1051706" cy="1133102"/>
          </a:xfrm>
        </p:grpSpPr>
        <p:sp>
          <p:nvSpPr>
            <p:cNvPr id="320" name="Shape 320"/>
            <p:cNvSpPr/>
            <p:nvPr/>
          </p:nvSpPr>
          <p:spPr>
            <a:xfrm>
              <a:off x="1674" y="533027"/>
              <a:ext cx="1051707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EMAIL</a:t>
              </a:r>
            </a:p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MONITOR</a:t>
              </a:r>
            </a:p>
          </p:txBody>
        </p:sp>
        <p:pic>
          <p:nvPicPr>
            <p:cNvPr id="321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73527" y="0"/>
              <a:ext cx="508001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5" name="Group 325"/>
          <p:cNvGrpSpPr/>
          <p:nvPr/>
        </p:nvGrpSpPr>
        <p:grpSpPr>
          <a:xfrm>
            <a:off x="15957150" y="2991890"/>
            <a:ext cx="1446474" cy="1097669"/>
            <a:chOff x="0" y="0"/>
            <a:chExt cx="1446473" cy="1097667"/>
          </a:xfrm>
        </p:grpSpPr>
        <p:sp>
          <p:nvSpPr>
            <p:cNvPr id="323" name="Shape 323"/>
            <p:cNvSpPr/>
            <p:nvPr/>
          </p:nvSpPr>
          <p:spPr>
            <a:xfrm>
              <a:off x="0" y="497592"/>
              <a:ext cx="1446474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COMMAND PROCESSOR</a:t>
              </a:r>
            </a:p>
          </p:txBody>
        </p:sp>
        <p:pic>
          <p:nvPicPr>
            <p:cNvPr id="324" name="pasted-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69236" y="0"/>
              <a:ext cx="508001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8" name="Group 328"/>
          <p:cNvGrpSpPr/>
          <p:nvPr/>
        </p:nvGrpSpPr>
        <p:grpSpPr>
          <a:xfrm>
            <a:off x="16539917" y="4534960"/>
            <a:ext cx="1860030" cy="1167002"/>
            <a:chOff x="10324" y="0"/>
            <a:chExt cx="1860029" cy="1167001"/>
          </a:xfrm>
        </p:grpSpPr>
        <p:sp>
          <p:nvSpPr>
            <p:cNvPr id="326" name="Shape 326"/>
            <p:cNvSpPr/>
            <p:nvPr/>
          </p:nvSpPr>
          <p:spPr>
            <a:xfrm>
              <a:off x="10324" y="795526"/>
              <a:ext cx="1860031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r"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SERVICE AGENDA</a:t>
              </a:r>
            </a:p>
          </p:txBody>
        </p:sp>
        <p:pic>
          <p:nvPicPr>
            <p:cNvPr id="327" name="pasted-image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54176" y="0"/>
              <a:ext cx="762001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1" name="Group 331"/>
          <p:cNvGrpSpPr/>
          <p:nvPr/>
        </p:nvGrpSpPr>
        <p:grpSpPr>
          <a:xfrm>
            <a:off x="15572881" y="5951210"/>
            <a:ext cx="1542003" cy="914009"/>
            <a:chOff x="0" y="0"/>
            <a:chExt cx="1542002" cy="914008"/>
          </a:xfrm>
        </p:grpSpPr>
        <p:sp>
          <p:nvSpPr>
            <p:cNvPr id="329" name="Shape 329"/>
            <p:cNvSpPr/>
            <p:nvPr/>
          </p:nvSpPr>
          <p:spPr>
            <a:xfrm>
              <a:off x="-1" y="542533"/>
              <a:ext cx="1542003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LOG CLEANER</a:t>
              </a:r>
            </a:p>
          </p:txBody>
        </p:sp>
        <p:pic>
          <p:nvPicPr>
            <p:cNvPr id="330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17000" y="0"/>
              <a:ext cx="508001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4" name="Group 334"/>
          <p:cNvGrpSpPr/>
          <p:nvPr/>
        </p:nvGrpSpPr>
        <p:grpSpPr>
          <a:xfrm>
            <a:off x="1655257" y="2594262"/>
            <a:ext cx="762001" cy="1128111"/>
            <a:chOff x="0" y="0"/>
            <a:chExt cx="762000" cy="1128109"/>
          </a:xfrm>
        </p:grpSpPr>
        <p:sp>
          <p:nvSpPr>
            <p:cNvPr id="332" name="Shape 332"/>
            <p:cNvSpPr/>
            <p:nvPr/>
          </p:nvSpPr>
          <p:spPr>
            <a:xfrm>
              <a:off x="96806" y="756634"/>
              <a:ext cx="568388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SMS</a:t>
              </a:r>
            </a:p>
          </p:txBody>
        </p:sp>
        <p:pic>
          <p:nvPicPr>
            <p:cNvPr id="333" name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762000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7" name="Group 337"/>
          <p:cNvGrpSpPr/>
          <p:nvPr/>
        </p:nvGrpSpPr>
        <p:grpSpPr>
          <a:xfrm>
            <a:off x="14034086" y="2454847"/>
            <a:ext cx="1658275" cy="1172504"/>
            <a:chOff x="0" y="0"/>
            <a:chExt cx="1658273" cy="1172503"/>
          </a:xfrm>
        </p:grpSpPr>
        <p:pic>
          <p:nvPicPr>
            <p:cNvPr id="335" name="pasted-image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48136" y="0"/>
              <a:ext cx="762001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6" name="Shape 336"/>
            <p:cNvSpPr/>
            <p:nvPr/>
          </p:nvSpPr>
          <p:spPr>
            <a:xfrm>
              <a:off x="0" y="801028"/>
              <a:ext cx="1658275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COMMAND LINE</a:t>
              </a:r>
            </a:p>
          </p:txBody>
        </p:sp>
      </p:grpSp>
      <p:grpSp>
        <p:nvGrpSpPr>
          <p:cNvPr id="340" name="Group 340"/>
          <p:cNvGrpSpPr/>
          <p:nvPr/>
        </p:nvGrpSpPr>
        <p:grpSpPr>
          <a:xfrm>
            <a:off x="7992224" y="5987365"/>
            <a:ext cx="1446474" cy="1079740"/>
            <a:chOff x="0" y="0"/>
            <a:chExt cx="1446472" cy="1079738"/>
          </a:xfrm>
        </p:grpSpPr>
        <p:pic>
          <p:nvPicPr>
            <p:cNvPr id="338" name="pasted-image.pd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469236" y="0"/>
              <a:ext cx="508001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9" name="Shape 339"/>
            <p:cNvSpPr/>
            <p:nvPr/>
          </p:nvSpPr>
          <p:spPr>
            <a:xfrm>
              <a:off x="-1" y="479663"/>
              <a:ext cx="1446474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FDS/390</a:t>
              </a:r>
            </a:p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(MAINFRAME)</a:t>
              </a:r>
            </a:p>
          </p:txBody>
        </p:sp>
      </p:grpSp>
      <p:grpSp>
        <p:nvGrpSpPr>
          <p:cNvPr id="343" name="Group 343"/>
          <p:cNvGrpSpPr/>
          <p:nvPr/>
        </p:nvGrpSpPr>
        <p:grpSpPr>
          <a:xfrm>
            <a:off x="1521430" y="5148367"/>
            <a:ext cx="1580730" cy="1704942"/>
            <a:chOff x="0" y="0"/>
            <a:chExt cx="1580728" cy="1704940"/>
          </a:xfrm>
        </p:grpSpPr>
        <p:pic>
          <p:nvPicPr>
            <p:cNvPr id="341" name="pasted-image.pdf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54729" y="0"/>
              <a:ext cx="1071271" cy="10712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2" name="Shape 342"/>
            <p:cNvSpPr/>
            <p:nvPr/>
          </p:nvSpPr>
          <p:spPr>
            <a:xfrm>
              <a:off x="0" y="1104865"/>
              <a:ext cx="1580729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CARD SYSTEM ACQUIRER</a:t>
              </a:r>
            </a:p>
          </p:txBody>
        </p:sp>
      </p:grpSp>
      <p:grpSp>
        <p:nvGrpSpPr>
          <p:cNvPr id="346" name="Group 346"/>
          <p:cNvGrpSpPr/>
          <p:nvPr/>
        </p:nvGrpSpPr>
        <p:grpSpPr>
          <a:xfrm>
            <a:off x="6190419" y="5511130"/>
            <a:ext cx="1446473" cy="1363132"/>
            <a:chOff x="0" y="0"/>
            <a:chExt cx="1446472" cy="1363131"/>
          </a:xfrm>
        </p:grpSpPr>
        <p:pic>
          <p:nvPicPr>
            <p:cNvPr id="344" name="pasted-image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342236" y="0"/>
              <a:ext cx="762001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5" name="Shape 345"/>
            <p:cNvSpPr/>
            <p:nvPr/>
          </p:nvSpPr>
          <p:spPr>
            <a:xfrm>
              <a:off x="-1" y="763056"/>
              <a:ext cx="1446474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AMS/390</a:t>
              </a:r>
            </a:p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(MAINFRAME)</a:t>
              </a:r>
            </a:p>
          </p:txBody>
        </p:sp>
      </p:grpSp>
      <p:grpSp>
        <p:nvGrpSpPr>
          <p:cNvPr id="349" name="Group 349"/>
          <p:cNvGrpSpPr/>
          <p:nvPr/>
        </p:nvGrpSpPr>
        <p:grpSpPr>
          <a:xfrm>
            <a:off x="6172851" y="2373277"/>
            <a:ext cx="907065" cy="912813"/>
            <a:chOff x="0" y="0"/>
            <a:chExt cx="907064" cy="912812"/>
          </a:xfrm>
        </p:grpSpPr>
        <p:pic>
          <p:nvPicPr>
            <p:cNvPr id="347" name="pasted-image.pd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199532" y="0"/>
              <a:ext cx="508001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8" name="Shape 348"/>
            <p:cNvSpPr/>
            <p:nvPr/>
          </p:nvSpPr>
          <p:spPr>
            <a:xfrm>
              <a:off x="0" y="541337"/>
              <a:ext cx="907065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PO-BOX</a:t>
              </a:r>
            </a:p>
          </p:txBody>
        </p:sp>
      </p:grpSp>
      <p:grpSp>
        <p:nvGrpSpPr>
          <p:cNvPr id="352" name="Group 352"/>
          <p:cNvGrpSpPr/>
          <p:nvPr/>
        </p:nvGrpSpPr>
        <p:grpSpPr>
          <a:xfrm>
            <a:off x="17668413" y="2734540"/>
            <a:ext cx="1496115" cy="1668693"/>
            <a:chOff x="0" y="0"/>
            <a:chExt cx="1496114" cy="1668691"/>
          </a:xfrm>
        </p:grpSpPr>
        <p:pic>
          <p:nvPicPr>
            <p:cNvPr id="350" name="pasted-image.pdf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212422" y="0"/>
              <a:ext cx="1071272" cy="10712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1" name="Shape 351"/>
            <p:cNvSpPr/>
            <p:nvPr/>
          </p:nvSpPr>
          <p:spPr>
            <a:xfrm>
              <a:off x="0" y="1068616"/>
              <a:ext cx="1496115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DIRECTORY MONITOR</a:t>
              </a:r>
            </a:p>
          </p:txBody>
        </p:sp>
      </p:grpSp>
      <p:grpSp>
        <p:nvGrpSpPr>
          <p:cNvPr id="355" name="Group 355"/>
          <p:cNvGrpSpPr/>
          <p:nvPr/>
        </p:nvGrpSpPr>
        <p:grpSpPr>
          <a:xfrm>
            <a:off x="14436796" y="4153494"/>
            <a:ext cx="1580729" cy="1737265"/>
            <a:chOff x="0" y="0"/>
            <a:chExt cx="1580728" cy="1737263"/>
          </a:xfrm>
        </p:grpSpPr>
        <p:pic>
          <p:nvPicPr>
            <p:cNvPr id="353" name="pasted-image.pdf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240760" y="0"/>
              <a:ext cx="1071272" cy="10712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Shape 354"/>
            <p:cNvSpPr/>
            <p:nvPr/>
          </p:nvSpPr>
          <p:spPr>
            <a:xfrm>
              <a:off x="0" y="1137188"/>
              <a:ext cx="1580729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AVAILABILITY MANAGER</a:t>
              </a:r>
            </a:p>
          </p:txBody>
        </p:sp>
      </p:grpSp>
      <p:grpSp>
        <p:nvGrpSpPr>
          <p:cNvPr id="358" name="Group 358"/>
          <p:cNvGrpSpPr/>
          <p:nvPr/>
        </p:nvGrpSpPr>
        <p:grpSpPr>
          <a:xfrm>
            <a:off x="11499633" y="2750590"/>
            <a:ext cx="1002315" cy="1142898"/>
            <a:chOff x="0" y="0"/>
            <a:chExt cx="1002314" cy="1142897"/>
          </a:xfrm>
        </p:grpSpPr>
        <p:sp>
          <p:nvSpPr>
            <p:cNvPr id="356" name="Shape 356"/>
            <p:cNvSpPr/>
            <p:nvPr/>
          </p:nvSpPr>
          <p:spPr>
            <a:xfrm>
              <a:off x="0" y="771422"/>
              <a:ext cx="1002315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PLUGINS</a:t>
              </a:r>
            </a:p>
          </p:txBody>
        </p:sp>
        <p:pic>
          <p:nvPicPr>
            <p:cNvPr id="357" name="pasted-image.pdf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120156" y="0"/>
              <a:ext cx="762001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1" name="Group 361"/>
          <p:cNvGrpSpPr/>
          <p:nvPr/>
        </p:nvGrpSpPr>
        <p:grpSpPr>
          <a:xfrm>
            <a:off x="12356206" y="3426233"/>
            <a:ext cx="1823623" cy="928176"/>
            <a:chOff x="0" y="0"/>
            <a:chExt cx="1823622" cy="928174"/>
          </a:xfrm>
        </p:grpSpPr>
        <p:sp>
          <p:nvSpPr>
            <p:cNvPr id="359" name="Shape 359"/>
            <p:cNvSpPr/>
            <p:nvPr/>
          </p:nvSpPr>
          <p:spPr>
            <a:xfrm>
              <a:off x="0" y="556699"/>
              <a:ext cx="1823623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EMAIL SENDER</a:t>
              </a:r>
            </a:p>
          </p:txBody>
        </p:sp>
        <p:pic>
          <p:nvPicPr>
            <p:cNvPr id="360" name="pasted-image.pdf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657810" y="0"/>
              <a:ext cx="508001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Group 364"/>
          <p:cNvGrpSpPr/>
          <p:nvPr/>
        </p:nvGrpSpPr>
        <p:grpSpPr>
          <a:xfrm>
            <a:off x="9560796" y="2699370"/>
            <a:ext cx="1782267" cy="1720800"/>
            <a:chOff x="1674" y="0"/>
            <a:chExt cx="1782266" cy="1720798"/>
          </a:xfrm>
        </p:grpSpPr>
        <p:sp>
          <p:nvSpPr>
            <p:cNvPr id="362" name="Shape 362"/>
            <p:cNvSpPr/>
            <p:nvPr/>
          </p:nvSpPr>
          <p:spPr>
            <a:xfrm>
              <a:off x="1674" y="1120723"/>
              <a:ext cx="1782267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SSL PROXY</a:t>
              </a:r>
            </a:p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SERVER / CLIENT</a:t>
              </a:r>
            </a:p>
          </p:txBody>
        </p:sp>
        <p:pic>
          <p:nvPicPr>
            <p:cNvPr id="363" name="pasted-image.pdf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357171" y="0"/>
              <a:ext cx="1071272" cy="10712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7" name="Group 367"/>
          <p:cNvGrpSpPr/>
          <p:nvPr/>
        </p:nvGrpSpPr>
        <p:grpSpPr>
          <a:xfrm>
            <a:off x="6934524" y="11503567"/>
            <a:ext cx="2962685" cy="1951475"/>
            <a:chOff x="0" y="0"/>
            <a:chExt cx="2962683" cy="1951473"/>
          </a:xfrm>
        </p:grpSpPr>
        <p:pic>
          <p:nvPicPr>
            <p:cNvPr id="365" name="pasted-image.pdf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0" y="0"/>
              <a:ext cx="2962684" cy="1481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6" name="Shape 366"/>
            <p:cNvSpPr/>
            <p:nvPr/>
          </p:nvSpPr>
          <p:spPr>
            <a:xfrm>
              <a:off x="232277" y="1503798"/>
              <a:ext cx="2498130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sz="20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BANCO DE DADOS</a:t>
              </a:r>
            </a:p>
          </p:txBody>
        </p:sp>
      </p:grpSp>
      <p:grpSp>
        <p:nvGrpSpPr>
          <p:cNvPr id="370" name="Group 370"/>
          <p:cNvGrpSpPr/>
          <p:nvPr/>
        </p:nvGrpSpPr>
        <p:grpSpPr>
          <a:xfrm>
            <a:off x="10828326" y="10267184"/>
            <a:ext cx="2727348" cy="572009"/>
            <a:chOff x="0" y="0"/>
            <a:chExt cx="2727346" cy="572008"/>
          </a:xfrm>
        </p:grpSpPr>
        <p:sp>
          <p:nvSpPr>
            <p:cNvPr id="368" name="Shape 368"/>
            <p:cNvSpPr/>
            <p:nvPr/>
          </p:nvSpPr>
          <p:spPr>
            <a:xfrm>
              <a:off x="0" y="0"/>
              <a:ext cx="2727347" cy="572009"/>
            </a:xfrm>
            <a:prstGeom prst="rect">
              <a:avLst/>
            </a:prstGeom>
            <a:solidFill>
              <a:srgbClr val="E84F6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121677" y="49466"/>
              <a:ext cx="2474691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sz="2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CAMADA DE REDE</a:t>
              </a:r>
            </a:p>
          </p:txBody>
        </p:sp>
      </p:grpSp>
      <p:pic>
        <p:nvPicPr>
          <p:cNvPr id="371" name="Imagem 370"/>
          <p:cNvPicPr>
            <a:picLocks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 rot="16200000">
            <a:off x="11263913" y="7739660"/>
            <a:ext cx="1851049" cy="159905"/>
          </a:xfrm>
          <a:prstGeom prst="rect">
            <a:avLst/>
          </a:prstGeom>
        </p:spPr>
      </p:pic>
      <p:pic>
        <p:nvPicPr>
          <p:cNvPr id="373" name="pasted-image.pdf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0295301" y="5256025"/>
            <a:ext cx="3793398" cy="9331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6" name="Group 386"/>
          <p:cNvGrpSpPr/>
          <p:nvPr/>
        </p:nvGrpSpPr>
        <p:grpSpPr>
          <a:xfrm>
            <a:off x="7301252" y="9105283"/>
            <a:ext cx="9781495" cy="924006"/>
            <a:chOff x="0" y="0"/>
            <a:chExt cx="9781493" cy="924004"/>
          </a:xfrm>
        </p:grpSpPr>
        <p:grpSp>
          <p:nvGrpSpPr>
            <p:cNvPr id="376" name="Group 376"/>
            <p:cNvGrpSpPr/>
            <p:nvPr/>
          </p:nvGrpSpPr>
          <p:grpSpPr>
            <a:xfrm>
              <a:off x="0" y="0"/>
              <a:ext cx="2342481" cy="924005"/>
              <a:chOff x="0" y="0"/>
              <a:chExt cx="2342480" cy="924004"/>
            </a:xfrm>
          </p:grpSpPr>
          <p:sp>
            <p:nvSpPr>
              <p:cNvPr id="374" name="Shape 374"/>
              <p:cNvSpPr/>
              <p:nvPr/>
            </p:nvSpPr>
            <p:spPr>
              <a:xfrm>
                <a:off x="0" y="0"/>
                <a:ext cx="2342481" cy="92400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5" name="Shape 375"/>
              <p:cNvSpPr/>
              <p:nvPr/>
            </p:nvSpPr>
            <p:spPr>
              <a:xfrm>
                <a:off x="6945" y="85765"/>
                <a:ext cx="2328590" cy="752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>
                  <a:defRPr sz="20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USUÁRIOS</a:t>
                </a:r>
              </a:p>
              <a:p>
                <a:pPr>
                  <a:defRPr sz="20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CENTRALIZADOS</a:t>
                </a:r>
              </a:p>
            </p:txBody>
          </p:sp>
        </p:grpSp>
        <p:grpSp>
          <p:nvGrpSpPr>
            <p:cNvPr id="379" name="Group 379"/>
            <p:cNvGrpSpPr/>
            <p:nvPr/>
          </p:nvGrpSpPr>
          <p:grpSpPr>
            <a:xfrm>
              <a:off x="2479671" y="0"/>
              <a:ext cx="2342481" cy="924005"/>
              <a:chOff x="0" y="0"/>
              <a:chExt cx="2342480" cy="924004"/>
            </a:xfrm>
          </p:grpSpPr>
          <p:sp>
            <p:nvSpPr>
              <p:cNvPr id="377" name="Shape 377"/>
              <p:cNvSpPr/>
              <p:nvPr/>
            </p:nvSpPr>
            <p:spPr>
              <a:xfrm>
                <a:off x="0" y="0"/>
                <a:ext cx="2342481" cy="92400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8" name="Shape 378"/>
              <p:cNvSpPr/>
              <p:nvPr/>
            </p:nvSpPr>
            <p:spPr>
              <a:xfrm>
                <a:off x="733598" y="238165"/>
                <a:ext cx="875284" cy="447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l">
                  <a:lnSpc>
                    <a:spcPct val="120000"/>
                  </a:lnSpc>
                  <a:defRPr sz="20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LOGS</a:t>
                </a:r>
              </a:p>
            </p:txBody>
          </p:sp>
        </p:grpSp>
        <p:grpSp>
          <p:nvGrpSpPr>
            <p:cNvPr id="382" name="Group 382"/>
            <p:cNvGrpSpPr/>
            <p:nvPr/>
          </p:nvGrpSpPr>
          <p:grpSpPr>
            <a:xfrm>
              <a:off x="4959343" y="0"/>
              <a:ext cx="2342481" cy="924005"/>
              <a:chOff x="0" y="0"/>
              <a:chExt cx="2342480" cy="924004"/>
            </a:xfrm>
          </p:grpSpPr>
          <p:sp>
            <p:nvSpPr>
              <p:cNvPr id="380" name="Shape 380"/>
              <p:cNvSpPr/>
              <p:nvPr/>
            </p:nvSpPr>
            <p:spPr>
              <a:xfrm>
                <a:off x="0" y="0"/>
                <a:ext cx="2342481" cy="92400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1" name="Shape 381"/>
              <p:cNvSpPr/>
              <p:nvPr/>
            </p:nvSpPr>
            <p:spPr>
              <a:xfrm>
                <a:off x="380875" y="238165"/>
                <a:ext cx="1580730" cy="447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l">
                  <a:lnSpc>
                    <a:spcPct val="120000"/>
                  </a:lnSpc>
                  <a:defRPr sz="20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CONTROLE</a:t>
                </a:r>
              </a:p>
            </p:txBody>
          </p:sp>
        </p:grpSp>
        <p:grpSp>
          <p:nvGrpSpPr>
            <p:cNvPr id="385" name="Group 385"/>
            <p:cNvGrpSpPr/>
            <p:nvPr/>
          </p:nvGrpSpPr>
          <p:grpSpPr>
            <a:xfrm>
              <a:off x="7439013" y="0"/>
              <a:ext cx="2342481" cy="924005"/>
              <a:chOff x="0" y="0"/>
              <a:chExt cx="2342480" cy="924004"/>
            </a:xfrm>
          </p:grpSpPr>
          <p:sp>
            <p:nvSpPr>
              <p:cNvPr id="383" name="Shape 383"/>
              <p:cNvSpPr/>
              <p:nvPr/>
            </p:nvSpPr>
            <p:spPr>
              <a:xfrm>
                <a:off x="0" y="0"/>
                <a:ext cx="2342481" cy="92400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4" name="Shape 384"/>
              <p:cNvSpPr/>
              <p:nvPr/>
            </p:nvSpPr>
            <p:spPr>
              <a:xfrm>
                <a:off x="811299" y="238165"/>
                <a:ext cx="719882" cy="447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l">
                  <a:lnSpc>
                    <a:spcPct val="120000"/>
                  </a:lnSpc>
                  <a:defRPr sz="20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FILA</a:t>
                </a:r>
              </a:p>
            </p:txBody>
          </p:sp>
        </p:grpSp>
      </p:grpSp>
      <p:pic>
        <p:nvPicPr>
          <p:cNvPr id="387" name="Imagem 386"/>
          <p:cNvPicPr>
            <a:picLocks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6991204" y="8708194"/>
            <a:ext cx="10427174" cy="1838022"/>
          </a:xfrm>
          <a:prstGeom prst="rect">
            <a:avLst/>
          </a:prstGeom>
        </p:spPr>
      </p:pic>
      <p:grpSp>
        <p:nvGrpSpPr>
          <p:cNvPr id="395" name="Group 395"/>
          <p:cNvGrpSpPr/>
          <p:nvPr/>
        </p:nvGrpSpPr>
        <p:grpSpPr>
          <a:xfrm>
            <a:off x="11123606" y="10880545"/>
            <a:ext cx="2162369" cy="432523"/>
            <a:chOff x="-82514" y="-12700"/>
            <a:chExt cx="2162368" cy="432522"/>
          </a:xfrm>
        </p:grpSpPr>
        <p:pic>
          <p:nvPicPr>
            <p:cNvPr id="389" name="Imagem 388"/>
            <p:cNvPicPr>
              <a:picLocks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 rot="16200000">
              <a:off x="-211093" y="126214"/>
              <a:ext cx="422186" cy="165030"/>
            </a:xfrm>
            <a:prstGeom prst="rect">
              <a:avLst/>
            </a:prstGeom>
            <a:effectLst/>
          </p:spPr>
        </p:pic>
        <p:pic>
          <p:nvPicPr>
            <p:cNvPr id="391" name="Imagem 390"/>
            <p:cNvPicPr>
              <a:picLocks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 rot="16200000">
              <a:off x="1786246" y="126214"/>
              <a:ext cx="422187" cy="165030"/>
            </a:xfrm>
            <a:prstGeom prst="rect">
              <a:avLst/>
            </a:prstGeom>
            <a:effectLst/>
          </p:spPr>
        </p:pic>
        <p:pic>
          <p:nvPicPr>
            <p:cNvPr id="393" name="Imagem 392"/>
            <p:cNvPicPr>
              <a:picLocks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 rot="16200000">
              <a:off x="800367" y="115878"/>
              <a:ext cx="422186" cy="165030"/>
            </a:xfrm>
            <a:prstGeom prst="rect">
              <a:avLst/>
            </a:prstGeom>
            <a:effectLst/>
          </p:spPr>
        </p:pic>
      </p:grpSp>
      <p:grpSp>
        <p:nvGrpSpPr>
          <p:cNvPr id="398" name="Group 398"/>
          <p:cNvGrpSpPr/>
          <p:nvPr/>
        </p:nvGrpSpPr>
        <p:grpSpPr>
          <a:xfrm>
            <a:off x="11679079" y="7425108"/>
            <a:ext cx="1961788" cy="1025841"/>
            <a:chOff x="0" y="0"/>
            <a:chExt cx="1961787" cy="1025840"/>
          </a:xfrm>
        </p:grpSpPr>
        <p:pic>
          <p:nvPicPr>
            <p:cNvPr id="396" name="pasted-image.pdf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0" y="0"/>
              <a:ext cx="1025841" cy="10258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7" name="Shape 397"/>
            <p:cNvSpPr/>
            <p:nvPr/>
          </p:nvSpPr>
          <p:spPr>
            <a:xfrm>
              <a:off x="1152980" y="310885"/>
              <a:ext cx="808808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sz="20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API'S</a:t>
              </a:r>
            </a:p>
          </p:txBody>
        </p:sp>
      </p:grpSp>
      <p:grpSp>
        <p:nvGrpSpPr>
          <p:cNvPr id="401" name="Group 401"/>
          <p:cNvGrpSpPr/>
          <p:nvPr/>
        </p:nvGrpSpPr>
        <p:grpSpPr>
          <a:xfrm>
            <a:off x="4047073" y="5632351"/>
            <a:ext cx="1920866" cy="1142201"/>
            <a:chOff x="0" y="0"/>
            <a:chExt cx="1920865" cy="1142200"/>
          </a:xfrm>
        </p:grpSpPr>
        <p:sp>
          <p:nvSpPr>
            <p:cNvPr id="399" name="Shape 399"/>
            <p:cNvSpPr/>
            <p:nvPr/>
          </p:nvSpPr>
          <p:spPr>
            <a:xfrm>
              <a:off x="0" y="770725"/>
              <a:ext cx="1920866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COLLAB</a:t>
              </a:r>
            </a:p>
          </p:txBody>
        </p:sp>
        <p:pic>
          <p:nvPicPr>
            <p:cNvPr id="400" name="pasted-image.pdf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579432" y="0"/>
              <a:ext cx="762001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4" name="Group 404"/>
          <p:cNvGrpSpPr/>
          <p:nvPr/>
        </p:nvGrpSpPr>
        <p:grpSpPr>
          <a:xfrm>
            <a:off x="19615624" y="2885995"/>
            <a:ext cx="3246946" cy="2303995"/>
            <a:chOff x="0" y="0"/>
            <a:chExt cx="3246945" cy="2303994"/>
          </a:xfrm>
        </p:grpSpPr>
        <p:sp>
          <p:nvSpPr>
            <p:cNvPr id="402" name="Shape 402"/>
            <p:cNvSpPr/>
            <p:nvPr/>
          </p:nvSpPr>
          <p:spPr>
            <a:xfrm>
              <a:off x="0" y="560919"/>
              <a:ext cx="3246946" cy="174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marL="114300" indent="-114300" algn="l">
                <a:buSzPct val="75000"/>
                <a:buChar char="-"/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FDS MONITOR</a:t>
              </a:r>
            </a:p>
            <a:p>
              <a:pPr marL="114300" indent="-114300" algn="l">
                <a:buSzPct val="75000"/>
                <a:buChar char="-"/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MANAGER</a:t>
              </a:r>
            </a:p>
            <a:p>
              <a:pPr marL="114300" indent="-114300" algn="l">
                <a:buSzPct val="75000"/>
                <a:buChar char="-"/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COMMAND PROC. MANAGER</a:t>
              </a:r>
            </a:p>
            <a:p>
              <a:pPr marL="114300" indent="-114300" algn="l">
                <a:buSzPct val="75000"/>
                <a:buChar char="-"/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SERVICE AGENDA MANAGER</a:t>
              </a:r>
            </a:p>
            <a:p>
              <a:pPr marL="114300" indent="-114300" algn="l">
                <a:buSzPct val="75000"/>
                <a:buChar char="-"/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FDS EXPLORER</a:t>
              </a:r>
            </a:p>
            <a:p>
              <a:pPr marL="114300" indent="-114300" algn="l">
                <a:buSzPct val="75000"/>
                <a:buChar char="-"/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JQW MONITOR</a:t>
              </a:r>
            </a:p>
            <a:p>
              <a:pPr marL="114300" indent="-114300" algn="l">
                <a:buSzPct val="75000"/>
                <a:buChar char="-"/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WEB</a:t>
              </a:r>
            </a:p>
          </p:txBody>
        </p:sp>
        <p:sp>
          <p:nvSpPr>
            <p:cNvPr id="403" name="Shape 403"/>
            <p:cNvSpPr/>
            <p:nvPr/>
          </p:nvSpPr>
          <p:spPr>
            <a:xfrm>
              <a:off x="0" y="0"/>
              <a:ext cx="3246946" cy="52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2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 MAIS</a:t>
              </a:r>
            </a:p>
          </p:txBody>
        </p:sp>
      </p:grpSp>
      <p:pic>
        <p:nvPicPr>
          <p:cNvPr id="405" name="Imagem 404"/>
          <p:cNvPicPr>
            <a:picLocks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1341488" y="2060208"/>
            <a:ext cx="21701024" cy="5306676"/>
          </a:xfrm>
          <a:prstGeom prst="rect">
            <a:avLst/>
          </a:prstGeom>
        </p:spPr>
      </p:pic>
      <p:grpSp>
        <p:nvGrpSpPr>
          <p:cNvPr id="411" name="Group 411"/>
          <p:cNvGrpSpPr/>
          <p:nvPr/>
        </p:nvGrpSpPr>
        <p:grpSpPr>
          <a:xfrm>
            <a:off x="2765355" y="2594262"/>
            <a:ext cx="1658275" cy="2159830"/>
            <a:chOff x="0" y="0"/>
            <a:chExt cx="1658273" cy="2159828"/>
          </a:xfrm>
        </p:grpSpPr>
        <p:sp>
          <p:nvSpPr>
            <p:cNvPr id="407" name="Shape 407"/>
            <p:cNvSpPr/>
            <p:nvPr/>
          </p:nvSpPr>
          <p:spPr>
            <a:xfrm>
              <a:off x="0" y="1559753"/>
              <a:ext cx="1658274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CLOUD FILE PUBLISHER</a:t>
              </a:r>
            </a:p>
          </p:txBody>
        </p:sp>
        <p:grpSp>
          <p:nvGrpSpPr>
            <p:cNvPr id="410" name="Group 410"/>
            <p:cNvGrpSpPr/>
            <p:nvPr/>
          </p:nvGrpSpPr>
          <p:grpSpPr>
            <a:xfrm>
              <a:off x="81079" y="0"/>
              <a:ext cx="1496116" cy="1496115"/>
              <a:chOff x="0" y="0"/>
              <a:chExt cx="1496114" cy="1496114"/>
            </a:xfrm>
          </p:grpSpPr>
          <p:pic>
            <p:nvPicPr>
              <p:cNvPr id="408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1496115" cy="14961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9" name="pasted-image.pdf"/>
              <p:cNvPicPr>
                <a:picLocks noChangeAspect="1"/>
              </p:cNvPicPr>
              <p:nvPr/>
            </p:nvPicPr>
            <p:blipFill>
              <a:blip r:embed="rId30">
                <a:extLst/>
              </a:blip>
              <a:stretch>
                <a:fillRect/>
              </a:stretch>
            </p:blipFill>
            <p:spPr>
              <a:xfrm>
                <a:off x="772477" y="427709"/>
                <a:ext cx="380066" cy="3800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414" name="Group 414"/>
          <p:cNvGrpSpPr/>
          <p:nvPr/>
        </p:nvGrpSpPr>
        <p:grpSpPr>
          <a:xfrm>
            <a:off x="14270335" y="11503567"/>
            <a:ext cx="3368899" cy="1951475"/>
            <a:chOff x="-186822" y="0"/>
            <a:chExt cx="3368898" cy="1951473"/>
          </a:xfrm>
        </p:grpSpPr>
        <p:pic>
          <p:nvPicPr>
            <p:cNvPr id="412" name="pasted-image.pdf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0" y="0"/>
              <a:ext cx="2962684" cy="1481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Shape 413"/>
            <p:cNvSpPr/>
            <p:nvPr/>
          </p:nvSpPr>
          <p:spPr>
            <a:xfrm>
              <a:off x="-186823" y="1503798"/>
              <a:ext cx="3368899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sz="20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STORAGE DISK SYSTEMS</a:t>
              </a:r>
            </a:p>
          </p:txBody>
        </p:sp>
      </p:grpSp>
      <p:pic>
        <p:nvPicPr>
          <p:cNvPr id="415" name="Imagem 414"/>
          <p:cNvPicPr>
            <a:picLocks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6936477" y="11351167"/>
            <a:ext cx="10536627" cy="101601"/>
          </a:xfrm>
          <a:prstGeom prst="rect">
            <a:avLst/>
          </a:prstGeom>
        </p:spPr>
      </p:pic>
      <p:grpSp>
        <p:nvGrpSpPr>
          <p:cNvPr id="420" name="Group 420"/>
          <p:cNvGrpSpPr/>
          <p:nvPr/>
        </p:nvGrpSpPr>
        <p:grpSpPr>
          <a:xfrm>
            <a:off x="19577952" y="5336468"/>
            <a:ext cx="3038029" cy="1328739"/>
            <a:chOff x="0" y="0"/>
            <a:chExt cx="3038028" cy="1328738"/>
          </a:xfrm>
        </p:grpSpPr>
        <p:sp>
          <p:nvSpPr>
            <p:cNvPr id="417" name="Shape 417"/>
            <p:cNvSpPr/>
            <p:nvPr/>
          </p:nvSpPr>
          <p:spPr>
            <a:xfrm>
              <a:off x="0" y="0"/>
              <a:ext cx="3038029" cy="1328739"/>
            </a:xfrm>
            <a:prstGeom prst="rect">
              <a:avLst/>
            </a:prstGeom>
            <a:gradFill flip="none" rotWithShape="1">
              <a:gsLst>
                <a:gs pos="0">
                  <a:srgbClr val="777777"/>
                </a:gs>
                <a:gs pos="100000">
                  <a:srgbClr val="BEBEB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7672" y="148431"/>
              <a:ext cx="2962684" cy="1057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marL="152400" indent="-152400" algn="l">
                <a:buSzPct val="75000"/>
                <a:buChar char="-"/>
                <a:defRPr sz="15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API APLICAÇÕES</a:t>
              </a:r>
            </a:p>
            <a:p>
              <a:pPr marL="152400" indent="-152400" algn="l">
                <a:buSzPct val="75000"/>
                <a:buChar char="-"/>
                <a:defRPr sz="15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API GERÊNCIA</a:t>
              </a:r>
            </a:p>
            <a:p>
              <a:pPr marL="152400" indent="-152400" algn="l">
                <a:buSzPct val="75000"/>
                <a:buChar char="-"/>
                <a:defRPr sz="15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API JAVA, C/C++, OCX, PHP, WEB SERVICE</a:t>
              </a:r>
            </a:p>
          </p:txBody>
        </p:sp>
        <p:pic>
          <p:nvPicPr>
            <p:cNvPr id="419" name="pasted-image.pdf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2494922" y="40099"/>
              <a:ext cx="499064" cy="4990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5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5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5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5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499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99"/>
                            </p:stCondLst>
                            <p:childTnLst>
                              <p:par>
                                <p:cTn id="19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399"/>
                            </p:stCondLst>
                            <p:childTnLst>
                              <p:par>
                                <p:cTn id="23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149"/>
                            </p:stCondLst>
                            <p:childTnLst>
                              <p:par>
                                <p:cTn id="28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899"/>
                            </p:stCondLst>
                            <p:childTnLst>
                              <p:par>
                                <p:cTn id="33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649"/>
                            </p:stCondLst>
                            <p:childTnLst>
                              <p:par>
                                <p:cTn id="38" presetID="2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499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148"/>
                            </p:stCondLst>
                            <p:childTnLst>
                              <p:par>
                                <p:cTn id="42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898"/>
                            </p:stCondLst>
                            <p:childTnLst>
                              <p:par>
                                <p:cTn id="47" presetID="2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398"/>
                            </p:stCondLst>
                            <p:childTnLst>
                              <p:par>
                                <p:cTn id="51" presetID="2" presetClass="entr" presetSubtype="1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898"/>
                            </p:stCondLst>
                            <p:childTnLst>
                              <p:par>
                                <p:cTn id="56" presetID="23" presetClass="entr" presetSubtype="16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048"/>
                            </p:stCondLst>
                            <p:childTnLst>
                              <p:par>
                                <p:cTn id="61" presetID="23" presetClass="entr" presetSubtype="16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5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198"/>
                            </p:stCondLst>
                            <p:childTnLst>
                              <p:par>
                                <p:cTn id="66" presetID="23" presetClass="entr" presetSubtype="16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5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5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348"/>
                            </p:stCondLst>
                            <p:childTnLst>
                              <p:par>
                                <p:cTn id="71" presetID="23" presetClass="entr" presetSubtype="16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498"/>
                            </p:stCondLst>
                            <p:childTnLst>
                              <p:par>
                                <p:cTn id="76" presetID="23" presetClass="entr" presetSubtype="16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648"/>
                            </p:stCondLst>
                            <p:childTnLst>
                              <p:par>
                                <p:cTn id="81" presetID="23" presetClass="entr" presetSubtype="16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2798"/>
                            </p:stCondLst>
                            <p:childTnLst>
                              <p:par>
                                <p:cTn id="86" presetID="23" presetClass="entr" presetSubtype="16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5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5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2948"/>
                            </p:stCondLst>
                            <p:childTnLst>
                              <p:par>
                                <p:cTn id="91" presetID="23" presetClass="entr" presetSubtype="16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098"/>
                            </p:stCondLst>
                            <p:childTnLst>
                              <p:par>
                                <p:cTn id="96" presetID="23" presetClass="entr" presetSubtype="16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5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5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248"/>
                            </p:stCondLst>
                            <p:childTnLst>
                              <p:par>
                                <p:cTn id="101" presetID="23" presetClass="entr" presetSubtype="16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5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5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398"/>
                            </p:stCondLst>
                            <p:childTnLst>
                              <p:par>
                                <p:cTn id="106" presetID="23" presetClass="entr" presetSubtype="16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548"/>
                            </p:stCondLst>
                            <p:childTnLst>
                              <p:par>
                                <p:cTn id="111" presetID="23" presetClass="entr" presetSubtype="16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698"/>
                            </p:stCondLst>
                            <p:childTnLst>
                              <p:par>
                                <p:cTn id="116" presetID="23" presetClass="entr" presetSubtype="16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5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5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848"/>
                            </p:stCondLst>
                            <p:childTnLst>
                              <p:par>
                                <p:cTn id="121" presetID="23" presetClass="entr" presetSubtype="16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3998"/>
                            </p:stCondLst>
                            <p:childTnLst>
                              <p:par>
                                <p:cTn id="126" presetID="23" presetClass="entr" presetSubtype="16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5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5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4148"/>
                            </p:stCondLst>
                            <p:childTnLst>
                              <p:par>
                                <p:cTn id="131" presetID="23" presetClass="entr" presetSubtype="16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5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5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4298"/>
                            </p:stCondLst>
                            <p:childTnLst>
                              <p:par>
                                <p:cTn id="136" presetID="23" presetClass="entr" presetSubtype="16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7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4448"/>
                            </p:stCondLst>
                            <p:childTnLst>
                              <p:par>
                                <p:cTn id="141" presetID="23" presetClass="entr" presetSubtype="16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5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5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598"/>
                            </p:stCondLst>
                            <p:childTnLst>
                              <p:par>
                                <p:cTn id="146" presetID="23" presetClass="entr" presetSubtype="16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4748"/>
                            </p:stCondLst>
                            <p:childTnLst>
                              <p:par>
                                <p:cTn id="151" presetID="23" presetClass="entr" presetSubtype="16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2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5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5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4898"/>
                            </p:stCondLst>
                            <p:childTnLst>
                              <p:par>
                                <p:cTn id="156" presetID="23" presetClass="entr" presetSubtype="16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5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5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5048"/>
                            </p:stCondLst>
                            <p:childTnLst>
                              <p:par>
                                <p:cTn id="161" presetID="23" presetClass="entr" presetSubtype="16" fill="hold" grpId="3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5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5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25" animBg="1" advAuto="0"/>
      <p:bldP spid="316" grpId="17" animBg="1" advAuto="0"/>
      <p:bldP spid="319" grpId="22" animBg="1" advAuto="0"/>
      <p:bldP spid="322" grpId="23" animBg="1" advAuto="0"/>
      <p:bldP spid="325" grpId="20" animBg="1" advAuto="0"/>
      <p:bldP spid="328" grpId="26" animBg="1" advAuto="0"/>
      <p:bldP spid="331" grpId="30" animBg="1" advAuto="0"/>
      <p:bldP spid="334" grpId="19" animBg="1" advAuto="0"/>
      <p:bldP spid="337" grpId="13" animBg="1" advAuto="0"/>
      <p:bldP spid="340" grpId="31" animBg="1" advAuto="0"/>
      <p:bldP spid="343" grpId="27" animBg="1" advAuto="0"/>
      <p:bldP spid="346" grpId="28" animBg="1" advAuto="0"/>
      <p:bldP spid="349" grpId="12" animBg="1" advAuto="0"/>
      <p:bldP spid="352" grpId="15" animBg="1" advAuto="0"/>
      <p:bldP spid="355" grpId="24" animBg="1" advAuto="0"/>
      <p:bldP spid="358" grpId="18" animBg="1" advAuto="0"/>
      <p:bldP spid="361" grpId="21" animBg="1" advAuto="0"/>
      <p:bldP spid="364" grpId="14" animBg="1" advAuto="0"/>
      <p:bldP spid="367" grpId="1" animBg="1" advAuto="0"/>
      <p:bldP spid="370" grpId="6" animBg="1" advAuto="0"/>
      <p:bldP spid="371" grpId="8" animBg="1" advAuto="0"/>
      <p:bldP spid="373" grpId="11" animBg="1" advAuto="0"/>
      <p:bldP spid="386" grpId="7" animBg="1" advAuto="0"/>
      <p:bldP spid="387" grpId="4" animBg="1" advAuto="0"/>
      <p:bldP spid="395" grpId="5" animBg="1" advAuto="0"/>
      <p:bldP spid="398" grpId="9" animBg="1" advAuto="0"/>
      <p:bldP spid="401" grpId="29" animBg="1" advAuto="0"/>
      <p:bldP spid="404" grpId="32" animBg="1" advAuto="0"/>
      <p:bldP spid="405" grpId="10" animBg="1" advAuto="0"/>
      <p:bldP spid="411" grpId="16" animBg="1" advAuto="0"/>
      <p:bldP spid="414" grpId="2" animBg="1" advAuto="0"/>
      <p:bldP spid="415" grpId="3" animBg="1" advAuto="0"/>
      <p:bldP spid="420" grpId="33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roup 462"/>
          <p:cNvGrpSpPr/>
          <p:nvPr/>
        </p:nvGrpSpPr>
        <p:grpSpPr>
          <a:xfrm>
            <a:off x="6509713" y="8789500"/>
            <a:ext cx="13087351" cy="2108574"/>
            <a:chOff x="0" y="0"/>
            <a:chExt cx="13087350" cy="2108573"/>
          </a:xfrm>
        </p:grpSpPr>
        <p:pic>
          <p:nvPicPr>
            <p:cNvPr id="422" name="image38.ti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1310" r="36170"/>
            <a:stretch>
              <a:fillRect/>
            </a:stretch>
          </p:blipFill>
          <p:spPr>
            <a:xfrm>
              <a:off x="0" y="179309"/>
              <a:ext cx="13087351" cy="1749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" y="0"/>
                  </a:moveTo>
                  <a:lnTo>
                    <a:pt x="82" y="3336"/>
                  </a:lnTo>
                  <a:cubicBezTo>
                    <a:pt x="39" y="4850"/>
                    <a:pt x="14" y="7653"/>
                    <a:pt x="0" y="10793"/>
                  </a:cubicBezTo>
                  <a:cubicBezTo>
                    <a:pt x="13" y="13932"/>
                    <a:pt x="39" y="16750"/>
                    <a:pt x="82" y="18264"/>
                  </a:cubicBezTo>
                  <a:lnTo>
                    <a:pt x="176" y="21600"/>
                  </a:lnTo>
                  <a:lnTo>
                    <a:pt x="10894" y="21600"/>
                  </a:lnTo>
                  <a:cubicBezTo>
                    <a:pt x="18200" y="21589"/>
                    <a:pt x="21380" y="21155"/>
                    <a:pt x="21407" y="20155"/>
                  </a:cubicBezTo>
                  <a:cubicBezTo>
                    <a:pt x="21423" y="19560"/>
                    <a:pt x="21458" y="19370"/>
                    <a:pt x="21493" y="19410"/>
                  </a:cubicBezTo>
                  <a:lnTo>
                    <a:pt x="21493" y="16951"/>
                  </a:lnTo>
                  <a:cubicBezTo>
                    <a:pt x="21493" y="14397"/>
                    <a:pt x="21520" y="11933"/>
                    <a:pt x="21552" y="11474"/>
                  </a:cubicBezTo>
                  <a:cubicBezTo>
                    <a:pt x="21574" y="11167"/>
                    <a:pt x="21590" y="9628"/>
                    <a:pt x="21600" y="7888"/>
                  </a:cubicBezTo>
                  <a:cubicBezTo>
                    <a:pt x="21598" y="7536"/>
                    <a:pt x="21598" y="6918"/>
                    <a:pt x="21596" y="6624"/>
                  </a:cubicBezTo>
                  <a:cubicBezTo>
                    <a:pt x="21596" y="6609"/>
                    <a:pt x="21596" y="6590"/>
                    <a:pt x="21596" y="6575"/>
                  </a:cubicBezTo>
                  <a:cubicBezTo>
                    <a:pt x="21587" y="5157"/>
                    <a:pt x="21572" y="4449"/>
                    <a:pt x="21556" y="4684"/>
                  </a:cubicBezTo>
                  <a:cubicBezTo>
                    <a:pt x="21525" y="5120"/>
                    <a:pt x="21470" y="4245"/>
                    <a:pt x="21434" y="2739"/>
                  </a:cubicBezTo>
                  <a:cubicBezTo>
                    <a:pt x="21421" y="2161"/>
                    <a:pt x="21391" y="1707"/>
                    <a:pt x="21280" y="1347"/>
                  </a:cubicBezTo>
                  <a:cubicBezTo>
                    <a:pt x="21232" y="1238"/>
                    <a:pt x="21170" y="1155"/>
                    <a:pt x="21087" y="1063"/>
                  </a:cubicBezTo>
                  <a:cubicBezTo>
                    <a:pt x="21048" y="999"/>
                    <a:pt x="20926" y="938"/>
                    <a:pt x="20874" y="882"/>
                  </a:cubicBezTo>
                  <a:cubicBezTo>
                    <a:pt x="20588" y="655"/>
                    <a:pt x="20214" y="460"/>
                    <a:pt x="19549" y="333"/>
                  </a:cubicBezTo>
                  <a:cubicBezTo>
                    <a:pt x="18343" y="103"/>
                    <a:pt x="15624" y="110"/>
                    <a:pt x="12512" y="83"/>
                  </a:cubicBezTo>
                  <a:cubicBezTo>
                    <a:pt x="11761" y="81"/>
                    <a:pt x="11705" y="8"/>
                    <a:pt x="10894" y="0"/>
                  </a:cubicBezTo>
                  <a:lnTo>
                    <a:pt x="176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461" name="Group 461"/>
            <p:cNvGrpSpPr/>
            <p:nvPr/>
          </p:nvGrpSpPr>
          <p:grpSpPr>
            <a:xfrm>
              <a:off x="693684" y="0"/>
              <a:ext cx="11700578" cy="2108574"/>
              <a:chOff x="0" y="0"/>
              <a:chExt cx="11700576" cy="2108573"/>
            </a:xfrm>
          </p:grpSpPr>
          <p:sp>
            <p:nvSpPr>
              <p:cNvPr id="423" name="Shape 423"/>
              <p:cNvSpPr/>
              <p:nvPr/>
            </p:nvSpPr>
            <p:spPr>
              <a:xfrm>
                <a:off x="0" y="15561"/>
                <a:ext cx="11700577" cy="2093013"/>
              </a:xfrm>
              <a:prstGeom prst="roundRect">
                <a:avLst>
                  <a:gd name="adj" fmla="val 8236"/>
                </a:avLst>
              </a:prstGeom>
              <a:solidFill>
                <a:srgbClr val="D9971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60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/>
              </a:p>
            </p:txBody>
          </p:sp>
          <p:pic>
            <p:nvPicPr>
              <p:cNvPr id="424" name="image47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6581" y="631975"/>
                <a:ext cx="11667415" cy="7242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5" name="Shape 425"/>
              <p:cNvSpPr/>
              <p:nvPr/>
            </p:nvSpPr>
            <p:spPr>
              <a:xfrm>
                <a:off x="2202628" y="657447"/>
                <a:ext cx="7373390" cy="673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4200">
                    <a:solidFill>
                      <a:srgbClr val="6F6A5A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lvl1pPr>
              </a:lstStyle>
              <a:p>
                <a:r>
                  <a:t>Q-Ware + QWCFP ESB</a:t>
                </a:r>
              </a:p>
            </p:txBody>
          </p:sp>
          <p:grpSp>
            <p:nvGrpSpPr>
              <p:cNvPr id="428" name="Group 428"/>
              <p:cNvGrpSpPr/>
              <p:nvPr/>
            </p:nvGrpSpPr>
            <p:grpSpPr>
              <a:xfrm>
                <a:off x="2647302" y="45397"/>
                <a:ext cx="1128663" cy="646219"/>
                <a:chOff x="0" y="0"/>
                <a:chExt cx="1128661" cy="646217"/>
              </a:xfrm>
            </p:grpSpPr>
            <p:pic>
              <p:nvPicPr>
                <p:cNvPr id="426" name="image48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1128662" cy="6462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27" name="Shape 427"/>
                <p:cNvSpPr/>
                <p:nvPr/>
              </p:nvSpPr>
              <p:spPr>
                <a:xfrm>
                  <a:off x="72842" y="76616"/>
                  <a:ext cx="982976" cy="49298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9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Web</a:t>
                  </a:r>
                </a:p>
              </p:txBody>
            </p:sp>
          </p:grpSp>
          <p:grpSp>
            <p:nvGrpSpPr>
              <p:cNvPr id="431" name="Group 431"/>
              <p:cNvGrpSpPr/>
              <p:nvPr/>
            </p:nvGrpSpPr>
            <p:grpSpPr>
              <a:xfrm>
                <a:off x="9046881" y="22556"/>
                <a:ext cx="2628026" cy="651568"/>
                <a:chOff x="0" y="0"/>
                <a:chExt cx="2628025" cy="651567"/>
              </a:xfrm>
            </p:grpSpPr>
            <p:pic>
              <p:nvPicPr>
                <p:cNvPr id="429" name="image49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628026" cy="65156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30" name="Shape 430"/>
                <p:cNvSpPr/>
                <p:nvPr/>
              </p:nvSpPr>
              <p:spPr>
                <a:xfrm>
                  <a:off x="46757" y="52427"/>
                  <a:ext cx="2534509" cy="54107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2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Web Service</a:t>
                  </a:r>
                </a:p>
              </p:txBody>
            </p:sp>
          </p:grpSp>
          <p:grpSp>
            <p:nvGrpSpPr>
              <p:cNvPr id="434" name="Group 434"/>
              <p:cNvGrpSpPr/>
              <p:nvPr/>
            </p:nvGrpSpPr>
            <p:grpSpPr>
              <a:xfrm>
                <a:off x="25002" y="1327927"/>
                <a:ext cx="1856876" cy="702169"/>
                <a:chOff x="0" y="0"/>
                <a:chExt cx="1856875" cy="702168"/>
              </a:xfrm>
            </p:grpSpPr>
            <p:pic>
              <p:nvPicPr>
                <p:cNvPr id="432" name="image50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1856876" cy="70216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33" name="Shape 433"/>
                <p:cNvSpPr/>
                <p:nvPr/>
              </p:nvSpPr>
              <p:spPr>
                <a:xfrm>
                  <a:off x="380600" y="68520"/>
                  <a:ext cx="1110059" cy="56512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4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API</a:t>
                  </a:r>
                </a:p>
              </p:txBody>
            </p:sp>
          </p:grpSp>
          <p:grpSp>
            <p:nvGrpSpPr>
              <p:cNvPr id="437" name="Group 437"/>
              <p:cNvGrpSpPr/>
              <p:nvPr/>
            </p:nvGrpSpPr>
            <p:grpSpPr>
              <a:xfrm>
                <a:off x="1827929" y="1327626"/>
                <a:ext cx="1746850" cy="702170"/>
                <a:chOff x="0" y="0"/>
                <a:chExt cx="1746848" cy="702169"/>
              </a:xfrm>
            </p:grpSpPr>
            <p:pic>
              <p:nvPicPr>
                <p:cNvPr id="435" name="image51.pn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1746849" cy="70217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36" name="Shape 436"/>
                <p:cNvSpPr/>
                <p:nvPr/>
              </p:nvSpPr>
              <p:spPr>
                <a:xfrm>
                  <a:off x="180828" y="91016"/>
                  <a:ext cx="1463798" cy="55310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3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Socket</a:t>
                  </a:r>
                </a:p>
              </p:txBody>
            </p:sp>
          </p:grpSp>
          <p:grpSp>
            <p:nvGrpSpPr>
              <p:cNvPr id="440" name="Group 440"/>
              <p:cNvGrpSpPr/>
              <p:nvPr/>
            </p:nvGrpSpPr>
            <p:grpSpPr>
              <a:xfrm>
                <a:off x="3486170" y="1310274"/>
                <a:ext cx="3084477" cy="736611"/>
                <a:chOff x="0" y="0"/>
                <a:chExt cx="3084476" cy="736609"/>
              </a:xfrm>
            </p:grpSpPr>
            <p:pic>
              <p:nvPicPr>
                <p:cNvPr id="438" name="image52.pn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3084477" cy="73661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39" name="Shape 439"/>
                <p:cNvSpPr/>
                <p:nvPr/>
              </p:nvSpPr>
              <p:spPr>
                <a:xfrm>
                  <a:off x="99977" y="103430"/>
                  <a:ext cx="2884520" cy="5050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0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Command Line</a:t>
                  </a:r>
                </a:p>
              </p:txBody>
            </p:sp>
          </p:grpSp>
          <p:pic>
            <p:nvPicPr>
              <p:cNvPr id="441" name="image53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0959" y="39962"/>
                <a:ext cx="1552218" cy="6462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42" name="Shape 442"/>
              <p:cNvSpPr/>
              <p:nvPr/>
            </p:nvSpPr>
            <p:spPr>
              <a:xfrm>
                <a:off x="100306" y="144164"/>
                <a:ext cx="1425382" cy="4328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500">
                    <a:solidFill>
                      <a:srgbClr val="6F6A5A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lvl1pPr>
              </a:lstStyle>
              <a:p>
                <a:r>
                  <a:t>HTTPS</a:t>
                </a:r>
              </a:p>
            </p:txBody>
          </p:sp>
          <p:grpSp>
            <p:nvGrpSpPr>
              <p:cNvPr id="445" name="Group 445"/>
              <p:cNvGrpSpPr/>
              <p:nvPr/>
            </p:nvGrpSpPr>
            <p:grpSpPr>
              <a:xfrm>
                <a:off x="1518037" y="33906"/>
                <a:ext cx="1186124" cy="646218"/>
                <a:chOff x="0" y="0"/>
                <a:chExt cx="1186123" cy="646216"/>
              </a:xfrm>
            </p:grpSpPr>
            <p:pic>
              <p:nvPicPr>
                <p:cNvPr id="443" name="image54.pn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1186125" cy="6462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44" name="Shape 444"/>
                <p:cNvSpPr/>
                <p:nvPr/>
              </p:nvSpPr>
              <p:spPr>
                <a:xfrm>
                  <a:off x="81457" y="100665"/>
                  <a:ext cx="1023210" cy="4448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6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SFTP</a:t>
                  </a:r>
                </a:p>
              </p:txBody>
            </p:sp>
          </p:grpSp>
          <p:grpSp>
            <p:nvGrpSpPr>
              <p:cNvPr id="448" name="Group 448"/>
              <p:cNvGrpSpPr/>
              <p:nvPr/>
            </p:nvGrpSpPr>
            <p:grpSpPr>
              <a:xfrm>
                <a:off x="3729846" y="56890"/>
                <a:ext cx="1035492" cy="646217"/>
                <a:chOff x="0" y="0"/>
                <a:chExt cx="1035491" cy="646216"/>
              </a:xfrm>
            </p:grpSpPr>
            <p:pic>
              <p:nvPicPr>
                <p:cNvPr id="446" name="image55.png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1035492" cy="6462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47" name="Shape 447"/>
                <p:cNvSpPr/>
                <p:nvPr/>
              </p:nvSpPr>
              <p:spPr>
                <a:xfrm>
                  <a:off x="81456" y="100665"/>
                  <a:ext cx="872577" cy="4448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6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FDS</a:t>
                  </a:r>
                </a:p>
              </p:txBody>
            </p:sp>
          </p:grpSp>
          <p:grpSp>
            <p:nvGrpSpPr>
              <p:cNvPr id="451" name="Group 451"/>
              <p:cNvGrpSpPr/>
              <p:nvPr/>
            </p:nvGrpSpPr>
            <p:grpSpPr>
              <a:xfrm>
                <a:off x="4698169" y="39836"/>
                <a:ext cx="1170664" cy="657835"/>
                <a:chOff x="0" y="0"/>
                <a:chExt cx="1170662" cy="657833"/>
              </a:xfrm>
            </p:grpSpPr>
            <p:pic>
              <p:nvPicPr>
                <p:cNvPr id="449" name="image56.png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-1" y="0"/>
                  <a:ext cx="1170663" cy="6578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50" name="Shape 450"/>
                <p:cNvSpPr/>
                <p:nvPr/>
              </p:nvSpPr>
              <p:spPr>
                <a:xfrm>
                  <a:off x="57260" y="100298"/>
                  <a:ext cx="1056140" cy="4448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6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Email</a:t>
                  </a:r>
                </a:p>
              </p:txBody>
            </p:sp>
          </p:grpSp>
          <p:grpSp>
            <p:nvGrpSpPr>
              <p:cNvPr id="454" name="Group 454"/>
              <p:cNvGrpSpPr/>
              <p:nvPr/>
            </p:nvGrpSpPr>
            <p:grpSpPr>
              <a:xfrm>
                <a:off x="6496903" y="1312727"/>
                <a:ext cx="2604791" cy="724287"/>
                <a:chOff x="-1" y="0"/>
                <a:chExt cx="2604789" cy="724285"/>
              </a:xfrm>
            </p:grpSpPr>
            <p:pic>
              <p:nvPicPr>
                <p:cNvPr id="452" name="image57.png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-2" y="0"/>
                  <a:ext cx="2604791" cy="724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53" name="Shape 453"/>
                <p:cNvSpPr/>
                <p:nvPr/>
              </p:nvSpPr>
              <p:spPr>
                <a:xfrm>
                  <a:off x="25982" y="83721"/>
                  <a:ext cx="2555687" cy="56512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4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Web Service</a:t>
                  </a:r>
                </a:p>
              </p:txBody>
            </p:sp>
          </p:grpSp>
          <p:grpSp>
            <p:nvGrpSpPr>
              <p:cNvPr id="457" name="Group 457"/>
              <p:cNvGrpSpPr/>
              <p:nvPr/>
            </p:nvGrpSpPr>
            <p:grpSpPr>
              <a:xfrm>
                <a:off x="5791025" y="0"/>
                <a:ext cx="3276110" cy="688451"/>
                <a:chOff x="0" y="0"/>
                <a:chExt cx="3276108" cy="688450"/>
              </a:xfrm>
            </p:grpSpPr>
            <p:pic>
              <p:nvPicPr>
                <p:cNvPr id="455" name="image58.png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tretch>
                  <a:fillRect/>
                </a:stretch>
              </p:blipFill>
              <p:spPr>
                <a:xfrm>
                  <a:off x="0" y="18631"/>
                  <a:ext cx="3276109" cy="6698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56" name="Shape 456"/>
                <p:cNvSpPr/>
                <p:nvPr/>
              </p:nvSpPr>
              <p:spPr>
                <a:xfrm>
                  <a:off x="78947" y="0"/>
                  <a:ext cx="2905049" cy="6733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42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Web Apps</a:t>
                  </a:r>
                </a:p>
              </p:txBody>
            </p:sp>
          </p:grpSp>
          <p:grpSp>
            <p:nvGrpSpPr>
              <p:cNvPr id="460" name="Group 460"/>
              <p:cNvGrpSpPr/>
              <p:nvPr/>
            </p:nvGrpSpPr>
            <p:grpSpPr>
              <a:xfrm>
                <a:off x="9073334" y="1313696"/>
                <a:ext cx="2604790" cy="724286"/>
                <a:chOff x="0" y="0"/>
                <a:chExt cx="2604788" cy="724285"/>
              </a:xfrm>
            </p:grpSpPr>
            <p:pic>
              <p:nvPicPr>
                <p:cNvPr id="458" name="image57.png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-1" y="0"/>
                  <a:ext cx="2604789" cy="724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59" name="Shape 459"/>
                <p:cNvSpPr/>
                <p:nvPr/>
              </p:nvSpPr>
              <p:spPr>
                <a:xfrm>
                  <a:off x="269060" y="71697"/>
                  <a:ext cx="1896714" cy="5891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6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Sistemas</a:t>
                  </a:r>
                </a:p>
              </p:txBody>
            </p:sp>
          </p:grpSp>
        </p:grpSp>
      </p:grpSp>
      <p:sp>
        <p:nvSpPr>
          <p:cNvPr id="463" name="Shape 463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64" name="pasted-image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pasted-image.pd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466"/>
          <p:cNvSpPr/>
          <p:nvPr/>
        </p:nvSpPr>
        <p:spPr>
          <a:xfrm>
            <a:off x="430132" y="400200"/>
            <a:ext cx="159794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Infraestrutura de Interconectividade Corporativa Q-Ware</a:t>
            </a:r>
          </a:p>
        </p:txBody>
      </p:sp>
      <p:grpSp>
        <p:nvGrpSpPr>
          <p:cNvPr id="469" name="Group 469"/>
          <p:cNvGrpSpPr/>
          <p:nvPr/>
        </p:nvGrpSpPr>
        <p:grpSpPr>
          <a:xfrm>
            <a:off x="22419754" y="1898618"/>
            <a:ext cx="1354611" cy="1079099"/>
            <a:chOff x="0" y="-1"/>
            <a:chExt cx="1354609" cy="1079097"/>
          </a:xfrm>
        </p:grpSpPr>
        <p:pic>
          <p:nvPicPr>
            <p:cNvPr id="467" name="image25.pn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69503" y="-2"/>
              <a:ext cx="835285" cy="835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8" name="image26.pn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0" y="595950"/>
              <a:ext cx="1354610" cy="4831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70" name="image36.tif"/>
          <p:cNvPicPr>
            <a:picLocks noChangeAspect="1"/>
          </p:cNvPicPr>
          <p:nvPr/>
        </p:nvPicPr>
        <p:blipFill>
          <a:blip r:embed="rId19">
            <a:extLst/>
          </a:blip>
          <a:srcRect l="111" t="102" r="169" b="430"/>
          <a:stretch>
            <a:fillRect/>
          </a:stretch>
        </p:blipFill>
        <p:spPr>
          <a:xfrm>
            <a:off x="11456587" y="5616065"/>
            <a:ext cx="3635773" cy="2690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5" extrusionOk="0">
                <a:moveTo>
                  <a:pt x="10848" y="0"/>
                </a:moveTo>
                <a:cubicBezTo>
                  <a:pt x="10538" y="4"/>
                  <a:pt x="9971" y="11"/>
                  <a:pt x="9969" y="16"/>
                </a:cubicBezTo>
                <a:cubicBezTo>
                  <a:pt x="9960" y="36"/>
                  <a:pt x="9762" y="61"/>
                  <a:pt x="9526" y="76"/>
                </a:cubicBezTo>
                <a:cubicBezTo>
                  <a:pt x="9290" y="91"/>
                  <a:pt x="8846" y="144"/>
                  <a:pt x="8538" y="191"/>
                </a:cubicBezTo>
                <a:cubicBezTo>
                  <a:pt x="5533" y="649"/>
                  <a:pt x="2739" y="1950"/>
                  <a:pt x="125" y="4116"/>
                </a:cubicBezTo>
                <a:lnTo>
                  <a:pt x="0" y="4222"/>
                </a:lnTo>
                <a:lnTo>
                  <a:pt x="151" y="4483"/>
                </a:lnTo>
                <a:cubicBezTo>
                  <a:pt x="324" y="4777"/>
                  <a:pt x="1708" y="6999"/>
                  <a:pt x="2049" y="7529"/>
                </a:cubicBezTo>
                <a:lnTo>
                  <a:pt x="2221" y="7790"/>
                </a:lnTo>
                <a:lnTo>
                  <a:pt x="2348" y="7691"/>
                </a:lnTo>
                <a:cubicBezTo>
                  <a:pt x="6243" y="4637"/>
                  <a:pt x="10666" y="3790"/>
                  <a:pt x="14953" y="5276"/>
                </a:cubicBezTo>
                <a:cubicBezTo>
                  <a:pt x="16371" y="5768"/>
                  <a:pt x="17964" y="6655"/>
                  <a:pt x="19247" y="7675"/>
                </a:cubicBezTo>
                <a:lnTo>
                  <a:pt x="19391" y="7790"/>
                </a:lnTo>
                <a:lnTo>
                  <a:pt x="20322" y="6286"/>
                </a:lnTo>
                <a:cubicBezTo>
                  <a:pt x="20833" y="5460"/>
                  <a:pt x="21324" y="4658"/>
                  <a:pt x="21414" y="4502"/>
                </a:cubicBezTo>
                <a:cubicBezTo>
                  <a:pt x="21498" y="4356"/>
                  <a:pt x="21577" y="4254"/>
                  <a:pt x="21600" y="4250"/>
                </a:cubicBezTo>
                <a:cubicBezTo>
                  <a:pt x="21599" y="4244"/>
                  <a:pt x="21600" y="4190"/>
                  <a:pt x="21598" y="4190"/>
                </a:cubicBezTo>
                <a:cubicBezTo>
                  <a:pt x="21576" y="4190"/>
                  <a:pt x="21382" y="4050"/>
                  <a:pt x="21169" y="3877"/>
                </a:cubicBezTo>
                <a:cubicBezTo>
                  <a:pt x="19043" y="2147"/>
                  <a:pt x="16607" y="933"/>
                  <a:pt x="14133" y="379"/>
                </a:cubicBezTo>
                <a:cubicBezTo>
                  <a:pt x="13367" y="208"/>
                  <a:pt x="12366" y="61"/>
                  <a:pt x="11980" y="61"/>
                </a:cubicBezTo>
                <a:cubicBezTo>
                  <a:pt x="11874" y="61"/>
                  <a:pt x="11778" y="45"/>
                  <a:pt x="11768" y="22"/>
                </a:cubicBezTo>
                <a:cubicBezTo>
                  <a:pt x="11764" y="13"/>
                  <a:pt x="11223" y="6"/>
                  <a:pt x="10848" y="0"/>
                </a:cubicBezTo>
                <a:close/>
                <a:moveTo>
                  <a:pt x="10313" y="6159"/>
                </a:moveTo>
                <a:cubicBezTo>
                  <a:pt x="10072" y="6163"/>
                  <a:pt x="9861" y="6174"/>
                  <a:pt x="9714" y="6190"/>
                </a:cubicBezTo>
                <a:cubicBezTo>
                  <a:pt x="7970" y="6374"/>
                  <a:pt x="6490" y="6841"/>
                  <a:pt x="4900" y="7707"/>
                </a:cubicBezTo>
                <a:cubicBezTo>
                  <a:pt x="4485" y="7933"/>
                  <a:pt x="3449" y="8599"/>
                  <a:pt x="3138" y="8844"/>
                </a:cubicBezTo>
                <a:lnTo>
                  <a:pt x="2959" y="8991"/>
                </a:lnTo>
                <a:lnTo>
                  <a:pt x="3902" y="10501"/>
                </a:lnTo>
                <a:cubicBezTo>
                  <a:pt x="4586" y="11604"/>
                  <a:pt x="4854" y="12009"/>
                  <a:pt x="4888" y="11989"/>
                </a:cubicBezTo>
                <a:cubicBezTo>
                  <a:pt x="4913" y="11974"/>
                  <a:pt x="5110" y="11844"/>
                  <a:pt x="5329" y="11702"/>
                </a:cubicBezTo>
                <a:cubicBezTo>
                  <a:pt x="6562" y="10896"/>
                  <a:pt x="7859" y="10386"/>
                  <a:pt x="9363" y="10113"/>
                </a:cubicBezTo>
                <a:cubicBezTo>
                  <a:pt x="9966" y="10003"/>
                  <a:pt x="11642" y="10003"/>
                  <a:pt x="12265" y="10113"/>
                </a:cubicBezTo>
                <a:cubicBezTo>
                  <a:pt x="13773" y="10379"/>
                  <a:pt x="15058" y="10888"/>
                  <a:pt x="16359" y="11747"/>
                </a:cubicBezTo>
                <a:lnTo>
                  <a:pt x="16762" y="12021"/>
                </a:lnTo>
                <a:lnTo>
                  <a:pt x="17547" y="10753"/>
                </a:lnTo>
                <a:cubicBezTo>
                  <a:pt x="17979" y="10057"/>
                  <a:pt x="18406" y="9376"/>
                  <a:pt x="18492" y="9236"/>
                </a:cubicBezTo>
                <a:lnTo>
                  <a:pt x="18648" y="8978"/>
                </a:lnTo>
                <a:lnTo>
                  <a:pt x="18301" y="8723"/>
                </a:lnTo>
                <a:cubicBezTo>
                  <a:pt x="16475" y="7377"/>
                  <a:pt x="14574" y="6572"/>
                  <a:pt x="12475" y="6251"/>
                </a:cubicBezTo>
                <a:cubicBezTo>
                  <a:pt x="12041" y="6185"/>
                  <a:pt x="11037" y="6147"/>
                  <a:pt x="10313" y="6159"/>
                </a:cubicBezTo>
                <a:close/>
                <a:moveTo>
                  <a:pt x="10822" y="11594"/>
                </a:moveTo>
                <a:cubicBezTo>
                  <a:pt x="9435" y="11594"/>
                  <a:pt x="8313" y="11845"/>
                  <a:pt x="7012" y="12451"/>
                </a:cubicBezTo>
                <a:cubicBezTo>
                  <a:pt x="6587" y="12649"/>
                  <a:pt x="5682" y="13167"/>
                  <a:pt x="5628" y="13241"/>
                </a:cubicBezTo>
                <a:cubicBezTo>
                  <a:pt x="5609" y="13267"/>
                  <a:pt x="6192" y="14228"/>
                  <a:pt x="7297" y="15988"/>
                </a:cubicBezTo>
                <a:cubicBezTo>
                  <a:pt x="7424" y="16190"/>
                  <a:pt x="7537" y="16354"/>
                  <a:pt x="7545" y="16354"/>
                </a:cubicBezTo>
                <a:cubicBezTo>
                  <a:pt x="7553" y="16354"/>
                  <a:pt x="7660" y="16299"/>
                  <a:pt x="7790" y="16230"/>
                </a:cubicBezTo>
                <a:cubicBezTo>
                  <a:pt x="9112" y="15520"/>
                  <a:pt x="10744" y="15303"/>
                  <a:pt x="12216" y="15643"/>
                </a:cubicBezTo>
                <a:cubicBezTo>
                  <a:pt x="12788" y="15775"/>
                  <a:pt x="13592" y="16082"/>
                  <a:pt x="14027" y="16332"/>
                </a:cubicBezTo>
                <a:cubicBezTo>
                  <a:pt x="14065" y="16355"/>
                  <a:pt x="14296" y="16006"/>
                  <a:pt x="15026" y="14821"/>
                </a:cubicBezTo>
                <a:cubicBezTo>
                  <a:pt x="15549" y="13974"/>
                  <a:pt x="15972" y="13261"/>
                  <a:pt x="15965" y="13244"/>
                </a:cubicBezTo>
                <a:cubicBezTo>
                  <a:pt x="15957" y="13227"/>
                  <a:pt x="15757" y="13098"/>
                  <a:pt x="15522" y="12958"/>
                </a:cubicBezTo>
                <a:cubicBezTo>
                  <a:pt x="13924" y="12006"/>
                  <a:pt x="12503" y="11594"/>
                  <a:pt x="10822" y="11594"/>
                </a:cubicBezTo>
                <a:close/>
                <a:moveTo>
                  <a:pt x="10676" y="17103"/>
                </a:moveTo>
                <a:cubicBezTo>
                  <a:pt x="9919" y="17127"/>
                  <a:pt x="9154" y="17297"/>
                  <a:pt x="8500" y="17603"/>
                </a:cubicBezTo>
                <a:lnTo>
                  <a:pt x="8337" y="17676"/>
                </a:lnTo>
                <a:lnTo>
                  <a:pt x="9556" y="19639"/>
                </a:lnTo>
                <a:cubicBezTo>
                  <a:pt x="10226" y="20718"/>
                  <a:pt x="10785" y="21600"/>
                  <a:pt x="10796" y="21595"/>
                </a:cubicBezTo>
                <a:cubicBezTo>
                  <a:pt x="10807" y="21590"/>
                  <a:pt x="11361" y="20695"/>
                  <a:pt x="12030" y="19610"/>
                </a:cubicBezTo>
                <a:lnTo>
                  <a:pt x="13249" y="17641"/>
                </a:lnTo>
                <a:lnTo>
                  <a:pt x="13131" y="17584"/>
                </a:lnTo>
                <a:cubicBezTo>
                  <a:pt x="12928" y="17488"/>
                  <a:pt x="12313" y="17290"/>
                  <a:pt x="12004" y="17221"/>
                </a:cubicBezTo>
                <a:cubicBezTo>
                  <a:pt x="11582" y="17126"/>
                  <a:pt x="11130" y="17088"/>
                  <a:pt x="10676" y="1710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71" name="image37.pn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2055512" y="3401994"/>
            <a:ext cx="2083096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image12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504140" y="4377678"/>
            <a:ext cx="1183986" cy="1183987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Shape 473"/>
          <p:cNvSpPr/>
          <p:nvPr/>
        </p:nvSpPr>
        <p:spPr>
          <a:xfrm>
            <a:off x="7343082" y="3176620"/>
            <a:ext cx="2751062" cy="1278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63" extrusionOk="0">
                <a:moveTo>
                  <a:pt x="21600" y="874"/>
                </a:moveTo>
                <a:cubicBezTo>
                  <a:pt x="11810" y="-2437"/>
                  <a:pt x="4610" y="3659"/>
                  <a:pt x="0" y="19163"/>
                </a:cubicBezTo>
              </a:path>
            </a:pathLst>
          </a:custGeom>
          <a:ln w="50800">
            <a:solidFill>
              <a:srgbClr val="27A217"/>
            </a:solidFill>
            <a:custDash>
              <a:ds d="600000" sp="600000"/>
            </a:custDash>
            <a:miter lim="400000"/>
            <a:headEnd type="stealth"/>
            <a:tailEnd type="stealth"/>
          </a:ln>
        </p:spPr>
        <p:txBody>
          <a:bodyPr lIns="50800" tIns="50800" rIns="50800" bIns="50800"/>
          <a:lstStyle/>
          <a:p>
            <a:pPr defTabSz="584200">
              <a:defRPr sz="3600"/>
            </a:pP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4706342" y="3916398"/>
            <a:ext cx="1955420" cy="1306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415" h="18330" extrusionOk="0">
                <a:moveTo>
                  <a:pt x="19415" y="16474"/>
                </a:moveTo>
                <a:cubicBezTo>
                  <a:pt x="4062" y="21600"/>
                  <a:pt x="-2185" y="16109"/>
                  <a:pt x="673" y="0"/>
                </a:cubicBezTo>
              </a:path>
            </a:pathLst>
          </a:custGeom>
          <a:ln w="50800">
            <a:solidFill>
              <a:srgbClr val="47A816"/>
            </a:solidFill>
            <a:custDash>
              <a:ds d="600000" sp="600000"/>
            </a:custDash>
            <a:miter lim="400000"/>
            <a:headEnd type="stealth"/>
            <a:tailEnd type="stealth"/>
          </a:ln>
        </p:spPr>
        <p:txBody>
          <a:bodyPr lIns="50800" tIns="50800" rIns="50800" bIns="50800"/>
          <a:lstStyle/>
          <a:p>
            <a:pPr defTabSz="584200">
              <a:defRPr sz="3600"/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10094142" y="3234936"/>
            <a:ext cx="2959398" cy="4934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8835" y="6767"/>
                  <a:pt x="16035" y="13967"/>
                  <a:pt x="21600" y="21600"/>
                </a:cubicBezTo>
              </a:path>
            </a:pathLst>
          </a:custGeom>
          <a:ln w="50800">
            <a:solidFill>
              <a:srgbClr val="0435FF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 defTabSz="584200">
              <a:defRPr sz="3600"/>
            </a:pP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13158234" y="4705902"/>
            <a:ext cx="184071" cy="3467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46" h="21600" extrusionOk="0">
                <a:moveTo>
                  <a:pt x="0" y="0"/>
                </a:moveTo>
                <a:cubicBezTo>
                  <a:pt x="15278" y="6978"/>
                  <a:pt x="21600" y="14178"/>
                  <a:pt x="18965" y="21600"/>
                </a:cubicBezTo>
              </a:path>
            </a:pathLst>
          </a:custGeom>
          <a:ln w="50800">
            <a:solidFill>
              <a:srgbClr val="0435FF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 defTabSz="584200">
              <a:defRPr sz="3600"/>
            </a:pP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13723540" y="3412215"/>
            <a:ext cx="5035160" cy="4767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6" extrusionOk="0">
                <a:moveTo>
                  <a:pt x="21600" y="152"/>
                </a:moveTo>
                <a:cubicBezTo>
                  <a:pt x="17135" y="-1124"/>
                  <a:pt x="9935" y="5651"/>
                  <a:pt x="0" y="20476"/>
                </a:cubicBezTo>
              </a:path>
            </a:pathLst>
          </a:custGeom>
          <a:ln w="50800">
            <a:solidFill>
              <a:srgbClr val="0435FF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 defTabSz="584200">
              <a:defRPr sz="3600"/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13999027" y="6977809"/>
            <a:ext cx="4313111" cy="1290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86" extrusionOk="0">
                <a:moveTo>
                  <a:pt x="0" y="20886"/>
                </a:moveTo>
                <a:cubicBezTo>
                  <a:pt x="6534" y="6229"/>
                  <a:pt x="13734" y="-714"/>
                  <a:pt x="21600" y="58"/>
                </a:cubicBezTo>
              </a:path>
            </a:pathLst>
          </a:custGeom>
          <a:ln w="50800">
            <a:solidFill>
              <a:srgbClr val="0435FF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 defTabSz="584200">
              <a:defRPr sz="3600"/>
            </a:pPr>
            <a:endParaRPr/>
          </a:p>
        </p:txBody>
      </p:sp>
      <p:grpSp>
        <p:nvGrpSpPr>
          <p:cNvPr id="484" name="Group 484"/>
          <p:cNvGrpSpPr/>
          <p:nvPr/>
        </p:nvGrpSpPr>
        <p:grpSpPr>
          <a:xfrm>
            <a:off x="3241022" y="1833038"/>
            <a:ext cx="3559933" cy="2768948"/>
            <a:chOff x="0" y="0"/>
            <a:chExt cx="3559931" cy="2768947"/>
          </a:xfrm>
        </p:grpSpPr>
        <p:grpSp>
          <p:nvGrpSpPr>
            <p:cNvPr id="481" name="Group 481"/>
            <p:cNvGrpSpPr/>
            <p:nvPr/>
          </p:nvGrpSpPr>
          <p:grpSpPr>
            <a:xfrm>
              <a:off x="73316" y="0"/>
              <a:ext cx="3486616" cy="2481044"/>
              <a:chOff x="0" y="0"/>
              <a:chExt cx="3486615" cy="2481043"/>
            </a:xfrm>
          </p:grpSpPr>
          <p:pic>
            <p:nvPicPr>
              <p:cNvPr id="479" name="image17.png"/>
              <p:cNvPicPr>
                <a:picLocks noChangeAspect="1"/>
              </p:cNvPicPr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>
                <a:off x="0" y="0"/>
                <a:ext cx="3486616" cy="24810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0" name="image18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19024" y="631102"/>
                <a:ext cx="1539612" cy="14286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82" name="image39.tif"/>
            <p:cNvPicPr>
              <a:picLocks noChangeAspect="1"/>
            </p:cNvPicPr>
            <p:nvPr/>
          </p:nvPicPr>
          <p:blipFill>
            <a:blip r:embed="rId24">
              <a:extLst/>
            </a:blip>
            <a:srcRect l="3125" t="3320" r="1851" b="2875"/>
            <a:stretch>
              <a:fillRect/>
            </a:stretch>
          </p:blipFill>
          <p:spPr>
            <a:xfrm>
              <a:off x="-1" y="2341116"/>
              <a:ext cx="433389" cy="427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5" y="0"/>
                  </a:moveTo>
                  <a:cubicBezTo>
                    <a:pt x="10723" y="638"/>
                    <a:pt x="9085" y="1798"/>
                    <a:pt x="5954" y="4068"/>
                  </a:cubicBezTo>
                  <a:lnTo>
                    <a:pt x="0" y="8396"/>
                  </a:lnTo>
                  <a:cubicBezTo>
                    <a:pt x="148" y="8739"/>
                    <a:pt x="230" y="9188"/>
                    <a:pt x="435" y="9417"/>
                  </a:cubicBezTo>
                  <a:cubicBezTo>
                    <a:pt x="1511" y="10621"/>
                    <a:pt x="1511" y="10762"/>
                    <a:pt x="435" y="11181"/>
                  </a:cubicBezTo>
                  <a:cubicBezTo>
                    <a:pt x="249" y="11253"/>
                    <a:pt x="185" y="11538"/>
                    <a:pt x="59" y="11742"/>
                  </a:cubicBezTo>
                  <a:cubicBezTo>
                    <a:pt x="163" y="11913"/>
                    <a:pt x="246" y="12114"/>
                    <a:pt x="376" y="12223"/>
                  </a:cubicBezTo>
                  <a:cubicBezTo>
                    <a:pt x="1348" y="13040"/>
                    <a:pt x="1348" y="13240"/>
                    <a:pt x="376" y="14327"/>
                  </a:cubicBezTo>
                  <a:cubicBezTo>
                    <a:pt x="271" y="14445"/>
                    <a:pt x="193" y="14734"/>
                    <a:pt x="99" y="14908"/>
                  </a:cubicBezTo>
                  <a:lnTo>
                    <a:pt x="4451" y="18214"/>
                  </a:lnTo>
                  <a:lnTo>
                    <a:pt x="8802" y="21600"/>
                  </a:lnTo>
                  <a:cubicBezTo>
                    <a:pt x="10228" y="20974"/>
                    <a:pt x="11922" y="19744"/>
                    <a:pt x="15191" y="17392"/>
                  </a:cubicBezTo>
                  <a:lnTo>
                    <a:pt x="21382" y="12984"/>
                  </a:lnTo>
                  <a:cubicBezTo>
                    <a:pt x="21309" y="12804"/>
                    <a:pt x="21267" y="12406"/>
                    <a:pt x="21185" y="12323"/>
                  </a:cubicBezTo>
                  <a:cubicBezTo>
                    <a:pt x="20522" y="11652"/>
                    <a:pt x="20522" y="11291"/>
                    <a:pt x="21185" y="10620"/>
                  </a:cubicBezTo>
                  <a:cubicBezTo>
                    <a:pt x="21368" y="10435"/>
                    <a:pt x="21468" y="9748"/>
                    <a:pt x="21600" y="9117"/>
                  </a:cubicBezTo>
                  <a:cubicBezTo>
                    <a:pt x="21587" y="9109"/>
                    <a:pt x="21574" y="8802"/>
                    <a:pt x="21560" y="8816"/>
                  </a:cubicBezTo>
                  <a:cubicBezTo>
                    <a:pt x="20660" y="9729"/>
                    <a:pt x="18611" y="7919"/>
                    <a:pt x="18969" y="6532"/>
                  </a:cubicBezTo>
                  <a:cubicBezTo>
                    <a:pt x="19235" y="5504"/>
                    <a:pt x="18329" y="4368"/>
                    <a:pt x="15448" y="2164"/>
                  </a:cubicBezTo>
                  <a:cubicBezTo>
                    <a:pt x="13955" y="1022"/>
                    <a:pt x="13039" y="429"/>
                    <a:pt x="12105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83" name="image19.png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34192" y="1897345"/>
              <a:ext cx="364898" cy="4072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8" name="Group 488"/>
          <p:cNvGrpSpPr/>
          <p:nvPr/>
        </p:nvGrpSpPr>
        <p:grpSpPr>
          <a:xfrm>
            <a:off x="12268355" y="3145740"/>
            <a:ext cx="1570019" cy="1680631"/>
            <a:chOff x="-1" y="0"/>
            <a:chExt cx="1570018" cy="1680629"/>
          </a:xfrm>
        </p:grpSpPr>
        <p:pic>
          <p:nvPicPr>
            <p:cNvPr id="485" name="image39.tif"/>
            <p:cNvPicPr>
              <a:picLocks noChangeAspect="1"/>
            </p:cNvPicPr>
            <p:nvPr/>
          </p:nvPicPr>
          <p:blipFill>
            <a:blip r:embed="rId24">
              <a:extLst/>
            </a:blip>
            <a:srcRect l="3125" t="3320" r="1850" b="2900"/>
            <a:stretch>
              <a:fillRect/>
            </a:stretch>
          </p:blipFill>
          <p:spPr>
            <a:xfrm>
              <a:off x="-2" y="1052772"/>
              <a:ext cx="636192" cy="627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7" y="0"/>
                  </a:moveTo>
                  <a:cubicBezTo>
                    <a:pt x="10704" y="638"/>
                    <a:pt x="9073" y="1812"/>
                    <a:pt x="5942" y="4082"/>
                  </a:cubicBezTo>
                  <a:lnTo>
                    <a:pt x="0" y="8397"/>
                  </a:lnTo>
                  <a:cubicBezTo>
                    <a:pt x="148" y="8740"/>
                    <a:pt x="240" y="9192"/>
                    <a:pt x="445" y="9421"/>
                  </a:cubicBezTo>
                  <a:cubicBezTo>
                    <a:pt x="1520" y="10626"/>
                    <a:pt x="1520" y="10764"/>
                    <a:pt x="445" y="11182"/>
                  </a:cubicBezTo>
                  <a:cubicBezTo>
                    <a:pt x="259" y="11255"/>
                    <a:pt x="166" y="11538"/>
                    <a:pt x="40" y="11742"/>
                  </a:cubicBezTo>
                  <a:cubicBezTo>
                    <a:pt x="144" y="11913"/>
                    <a:pt x="234" y="12096"/>
                    <a:pt x="364" y="12206"/>
                  </a:cubicBezTo>
                  <a:cubicBezTo>
                    <a:pt x="1336" y="13022"/>
                    <a:pt x="1336" y="13236"/>
                    <a:pt x="364" y="14323"/>
                  </a:cubicBezTo>
                  <a:cubicBezTo>
                    <a:pt x="259" y="14441"/>
                    <a:pt x="201" y="14736"/>
                    <a:pt x="108" y="14910"/>
                  </a:cubicBezTo>
                  <a:lnTo>
                    <a:pt x="4447" y="18241"/>
                  </a:lnTo>
                  <a:lnTo>
                    <a:pt x="8799" y="21600"/>
                  </a:lnTo>
                  <a:cubicBezTo>
                    <a:pt x="10225" y="20974"/>
                    <a:pt x="11945" y="19761"/>
                    <a:pt x="15213" y="17408"/>
                  </a:cubicBezTo>
                  <a:lnTo>
                    <a:pt x="21371" y="12985"/>
                  </a:lnTo>
                  <a:cubicBezTo>
                    <a:pt x="21298" y="12805"/>
                    <a:pt x="21251" y="12412"/>
                    <a:pt x="21169" y="12329"/>
                  </a:cubicBezTo>
                  <a:cubicBezTo>
                    <a:pt x="20506" y="11657"/>
                    <a:pt x="20506" y="11295"/>
                    <a:pt x="21169" y="10623"/>
                  </a:cubicBezTo>
                  <a:cubicBezTo>
                    <a:pt x="21352" y="10438"/>
                    <a:pt x="21468" y="9738"/>
                    <a:pt x="21600" y="9107"/>
                  </a:cubicBezTo>
                  <a:cubicBezTo>
                    <a:pt x="21587" y="9098"/>
                    <a:pt x="21586" y="8793"/>
                    <a:pt x="21573" y="8807"/>
                  </a:cubicBezTo>
                  <a:cubicBezTo>
                    <a:pt x="20672" y="9720"/>
                    <a:pt x="18601" y="7913"/>
                    <a:pt x="18959" y="6526"/>
                  </a:cubicBezTo>
                  <a:cubicBezTo>
                    <a:pt x="19224" y="5498"/>
                    <a:pt x="18323" y="4389"/>
                    <a:pt x="15442" y="2185"/>
                  </a:cubicBezTo>
                  <a:cubicBezTo>
                    <a:pt x="13948" y="1042"/>
                    <a:pt x="13021" y="429"/>
                    <a:pt x="1208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86" name="image23.png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786333" y="0"/>
              <a:ext cx="783685" cy="15742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7" name="image19.png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50192" y="196479"/>
              <a:ext cx="535642" cy="5977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2" name="Group 492"/>
          <p:cNvGrpSpPr/>
          <p:nvPr/>
        </p:nvGrpSpPr>
        <p:grpSpPr>
          <a:xfrm>
            <a:off x="18001113" y="2822880"/>
            <a:ext cx="1761105" cy="1339459"/>
            <a:chOff x="0" y="0"/>
            <a:chExt cx="1761103" cy="1339457"/>
          </a:xfrm>
        </p:grpSpPr>
        <p:pic>
          <p:nvPicPr>
            <p:cNvPr id="489" name="image22.png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-1" y="0"/>
              <a:ext cx="1339460" cy="133945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70343" dir="3600000" rotWithShape="0">
                <a:srgbClr val="A6AAA9">
                  <a:alpha val="70000"/>
                </a:srgbClr>
              </a:outerShdw>
            </a:effectLst>
          </p:spPr>
        </p:pic>
        <p:pic>
          <p:nvPicPr>
            <p:cNvPr id="490" name="image39.tif"/>
            <p:cNvPicPr>
              <a:picLocks noChangeAspect="1"/>
            </p:cNvPicPr>
            <p:nvPr/>
          </p:nvPicPr>
          <p:blipFill>
            <a:blip r:embed="rId24">
              <a:extLst/>
            </a:blip>
            <a:srcRect l="3125" t="3319" r="1839" b="2961"/>
            <a:stretch>
              <a:fillRect/>
            </a:stretch>
          </p:blipFill>
          <p:spPr>
            <a:xfrm>
              <a:off x="1274534" y="819327"/>
              <a:ext cx="486570" cy="47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6" y="0"/>
                  </a:moveTo>
                  <a:cubicBezTo>
                    <a:pt x="10703" y="639"/>
                    <a:pt x="9067" y="1784"/>
                    <a:pt x="5937" y="4056"/>
                  </a:cubicBezTo>
                  <a:lnTo>
                    <a:pt x="0" y="8397"/>
                  </a:lnTo>
                  <a:cubicBezTo>
                    <a:pt x="148" y="8740"/>
                    <a:pt x="236" y="9186"/>
                    <a:pt x="440" y="9415"/>
                  </a:cubicBezTo>
                  <a:cubicBezTo>
                    <a:pt x="1516" y="10621"/>
                    <a:pt x="1516" y="10766"/>
                    <a:pt x="440" y="11184"/>
                  </a:cubicBezTo>
                  <a:cubicBezTo>
                    <a:pt x="255" y="11256"/>
                    <a:pt x="179" y="11534"/>
                    <a:pt x="53" y="11738"/>
                  </a:cubicBezTo>
                  <a:cubicBezTo>
                    <a:pt x="157" y="11909"/>
                    <a:pt x="258" y="12110"/>
                    <a:pt x="388" y="12220"/>
                  </a:cubicBezTo>
                  <a:cubicBezTo>
                    <a:pt x="1359" y="13037"/>
                    <a:pt x="1359" y="13258"/>
                    <a:pt x="388" y="14346"/>
                  </a:cubicBezTo>
                  <a:cubicBezTo>
                    <a:pt x="283" y="14464"/>
                    <a:pt x="216" y="14762"/>
                    <a:pt x="123" y="14936"/>
                  </a:cubicBezTo>
                  <a:lnTo>
                    <a:pt x="4440" y="18259"/>
                  </a:lnTo>
                  <a:lnTo>
                    <a:pt x="8809" y="21600"/>
                  </a:lnTo>
                  <a:cubicBezTo>
                    <a:pt x="10234" y="20974"/>
                    <a:pt x="11937" y="19774"/>
                    <a:pt x="15205" y="17419"/>
                  </a:cubicBezTo>
                  <a:lnTo>
                    <a:pt x="21389" y="12989"/>
                  </a:lnTo>
                  <a:cubicBezTo>
                    <a:pt x="21315" y="12810"/>
                    <a:pt x="21241" y="12410"/>
                    <a:pt x="21160" y="12328"/>
                  </a:cubicBezTo>
                  <a:cubicBezTo>
                    <a:pt x="20497" y="11655"/>
                    <a:pt x="20497" y="11285"/>
                    <a:pt x="21160" y="10612"/>
                  </a:cubicBezTo>
                  <a:cubicBezTo>
                    <a:pt x="21342" y="10427"/>
                    <a:pt x="21468" y="9762"/>
                    <a:pt x="21600" y="9130"/>
                  </a:cubicBezTo>
                  <a:cubicBezTo>
                    <a:pt x="21587" y="9122"/>
                    <a:pt x="21596" y="8812"/>
                    <a:pt x="21582" y="8826"/>
                  </a:cubicBezTo>
                  <a:cubicBezTo>
                    <a:pt x="20681" y="9739"/>
                    <a:pt x="18582" y="7928"/>
                    <a:pt x="18940" y="6539"/>
                  </a:cubicBezTo>
                  <a:cubicBezTo>
                    <a:pt x="19206" y="5511"/>
                    <a:pt x="18332" y="4386"/>
                    <a:pt x="15451" y="2180"/>
                  </a:cubicBezTo>
                  <a:cubicBezTo>
                    <a:pt x="13957" y="1036"/>
                    <a:pt x="13019" y="429"/>
                    <a:pt x="12086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91" name="image19.png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1215069" y="170911"/>
              <a:ext cx="409620" cy="4571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6" name="Group 496"/>
          <p:cNvGrpSpPr/>
          <p:nvPr/>
        </p:nvGrpSpPr>
        <p:grpSpPr>
          <a:xfrm>
            <a:off x="18173938" y="5424677"/>
            <a:ext cx="2510231" cy="3334695"/>
            <a:chOff x="0" y="0"/>
            <a:chExt cx="2510229" cy="3334694"/>
          </a:xfrm>
        </p:grpSpPr>
        <p:pic>
          <p:nvPicPr>
            <p:cNvPr id="493" name="image24.png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0" y="-1"/>
              <a:ext cx="2510230" cy="27384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4" name="image39.tif"/>
            <p:cNvPicPr>
              <a:picLocks noChangeAspect="1"/>
            </p:cNvPicPr>
            <p:nvPr/>
          </p:nvPicPr>
          <p:blipFill>
            <a:blip r:embed="rId24">
              <a:extLst/>
            </a:blip>
            <a:srcRect l="3125" t="3320" r="1850" b="2900"/>
            <a:stretch>
              <a:fillRect/>
            </a:stretch>
          </p:blipFill>
          <p:spPr>
            <a:xfrm>
              <a:off x="902309" y="2706838"/>
              <a:ext cx="636192" cy="627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7" y="0"/>
                  </a:moveTo>
                  <a:cubicBezTo>
                    <a:pt x="10704" y="638"/>
                    <a:pt x="9073" y="1812"/>
                    <a:pt x="5942" y="4082"/>
                  </a:cubicBezTo>
                  <a:lnTo>
                    <a:pt x="0" y="8397"/>
                  </a:lnTo>
                  <a:cubicBezTo>
                    <a:pt x="148" y="8740"/>
                    <a:pt x="240" y="9192"/>
                    <a:pt x="445" y="9421"/>
                  </a:cubicBezTo>
                  <a:cubicBezTo>
                    <a:pt x="1520" y="10626"/>
                    <a:pt x="1520" y="10764"/>
                    <a:pt x="445" y="11182"/>
                  </a:cubicBezTo>
                  <a:cubicBezTo>
                    <a:pt x="259" y="11255"/>
                    <a:pt x="166" y="11538"/>
                    <a:pt x="40" y="11742"/>
                  </a:cubicBezTo>
                  <a:cubicBezTo>
                    <a:pt x="144" y="11913"/>
                    <a:pt x="234" y="12096"/>
                    <a:pt x="364" y="12206"/>
                  </a:cubicBezTo>
                  <a:cubicBezTo>
                    <a:pt x="1336" y="13022"/>
                    <a:pt x="1336" y="13236"/>
                    <a:pt x="364" y="14323"/>
                  </a:cubicBezTo>
                  <a:cubicBezTo>
                    <a:pt x="259" y="14441"/>
                    <a:pt x="201" y="14736"/>
                    <a:pt x="108" y="14910"/>
                  </a:cubicBezTo>
                  <a:lnTo>
                    <a:pt x="4447" y="18241"/>
                  </a:lnTo>
                  <a:lnTo>
                    <a:pt x="8799" y="21600"/>
                  </a:lnTo>
                  <a:cubicBezTo>
                    <a:pt x="10225" y="20974"/>
                    <a:pt x="11945" y="19761"/>
                    <a:pt x="15213" y="17408"/>
                  </a:cubicBezTo>
                  <a:lnTo>
                    <a:pt x="21371" y="12985"/>
                  </a:lnTo>
                  <a:cubicBezTo>
                    <a:pt x="21298" y="12805"/>
                    <a:pt x="21251" y="12412"/>
                    <a:pt x="21169" y="12329"/>
                  </a:cubicBezTo>
                  <a:cubicBezTo>
                    <a:pt x="20506" y="11657"/>
                    <a:pt x="20506" y="11295"/>
                    <a:pt x="21169" y="10623"/>
                  </a:cubicBezTo>
                  <a:cubicBezTo>
                    <a:pt x="21352" y="10438"/>
                    <a:pt x="21468" y="9738"/>
                    <a:pt x="21600" y="9107"/>
                  </a:cubicBezTo>
                  <a:cubicBezTo>
                    <a:pt x="21587" y="9098"/>
                    <a:pt x="21586" y="8793"/>
                    <a:pt x="21573" y="8807"/>
                  </a:cubicBezTo>
                  <a:cubicBezTo>
                    <a:pt x="20672" y="9720"/>
                    <a:pt x="18601" y="7913"/>
                    <a:pt x="18959" y="6526"/>
                  </a:cubicBezTo>
                  <a:cubicBezTo>
                    <a:pt x="19224" y="5498"/>
                    <a:pt x="18323" y="4389"/>
                    <a:pt x="15442" y="2185"/>
                  </a:cubicBezTo>
                  <a:cubicBezTo>
                    <a:pt x="13948" y="1042"/>
                    <a:pt x="13021" y="429"/>
                    <a:pt x="1208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95" name="image19.png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1658161" y="2547516"/>
              <a:ext cx="535642" cy="5977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7" name="Shape 497"/>
          <p:cNvSpPr/>
          <p:nvPr/>
        </p:nvSpPr>
        <p:spPr>
          <a:xfrm>
            <a:off x="16827797" y="7544211"/>
            <a:ext cx="2006764" cy="904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1800"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Unidades </a:t>
            </a:r>
          </a:p>
          <a:p>
            <a:pPr defTabSz="584200">
              <a:defRPr sz="1800"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organizacionais remotas</a:t>
            </a:r>
          </a:p>
        </p:txBody>
      </p:sp>
      <p:sp>
        <p:nvSpPr>
          <p:cNvPr id="498" name="Shape 498"/>
          <p:cNvSpPr/>
          <p:nvPr/>
        </p:nvSpPr>
        <p:spPr>
          <a:xfrm>
            <a:off x="5096281" y="3697168"/>
            <a:ext cx="1967243" cy="904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1800"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Comunidades</a:t>
            </a:r>
          </a:p>
          <a:p>
            <a:pPr defTabSz="584200">
              <a:defRPr sz="1800"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Isoladas</a:t>
            </a:r>
          </a:p>
        </p:txBody>
      </p:sp>
      <p:sp>
        <p:nvSpPr>
          <p:cNvPr id="499" name="Shape 499"/>
          <p:cNvSpPr/>
          <p:nvPr/>
        </p:nvSpPr>
        <p:spPr>
          <a:xfrm>
            <a:off x="18613085" y="4013643"/>
            <a:ext cx="1354611" cy="904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1800"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Usuários</a:t>
            </a:r>
          </a:p>
          <a:p>
            <a:pPr defTabSz="584200">
              <a:defRPr sz="1800"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On-line</a:t>
            </a:r>
          </a:p>
        </p:txBody>
      </p:sp>
      <p:grpSp>
        <p:nvGrpSpPr>
          <p:cNvPr id="502" name="Group 502"/>
          <p:cNvGrpSpPr/>
          <p:nvPr/>
        </p:nvGrpSpPr>
        <p:grpSpPr>
          <a:xfrm>
            <a:off x="9002417" y="2388666"/>
            <a:ext cx="1951648" cy="2578378"/>
            <a:chOff x="0" y="0"/>
            <a:chExt cx="1951647" cy="2578377"/>
          </a:xfrm>
        </p:grpSpPr>
        <p:pic>
          <p:nvPicPr>
            <p:cNvPr id="500" name="image20.png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567193" y="0"/>
              <a:ext cx="1072466" cy="16574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1" name="Shape 501"/>
            <p:cNvSpPr/>
            <p:nvPr/>
          </p:nvSpPr>
          <p:spPr>
            <a:xfrm>
              <a:off x="-1" y="1673809"/>
              <a:ext cx="1951649" cy="904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1800" i="1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Ponto de</a:t>
              </a:r>
            </a:p>
            <a:p>
              <a:pPr defTabSz="584200">
                <a:defRPr sz="1800" i="1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Conectividade</a:t>
              </a:r>
            </a:p>
          </p:txBody>
        </p:sp>
      </p:grpSp>
      <p:grpSp>
        <p:nvGrpSpPr>
          <p:cNvPr id="524" name="Group 524"/>
          <p:cNvGrpSpPr/>
          <p:nvPr/>
        </p:nvGrpSpPr>
        <p:grpSpPr>
          <a:xfrm>
            <a:off x="5563309" y="10928186"/>
            <a:ext cx="14079966" cy="2690022"/>
            <a:chOff x="0" y="0"/>
            <a:chExt cx="14079965" cy="2690021"/>
          </a:xfrm>
        </p:grpSpPr>
        <p:grpSp>
          <p:nvGrpSpPr>
            <p:cNvPr id="505" name="Group 505"/>
            <p:cNvGrpSpPr/>
            <p:nvPr/>
          </p:nvGrpSpPr>
          <p:grpSpPr>
            <a:xfrm>
              <a:off x="4035574" y="73001"/>
              <a:ext cx="1775809" cy="2412761"/>
              <a:chOff x="0" y="0"/>
              <a:chExt cx="1775808" cy="2412760"/>
            </a:xfrm>
          </p:grpSpPr>
          <p:pic>
            <p:nvPicPr>
              <p:cNvPr id="503" name="image40.tif"/>
              <p:cNvPicPr>
                <a:picLocks noChangeAspect="1"/>
              </p:cNvPicPr>
              <p:nvPr/>
            </p:nvPicPr>
            <p:blipFill>
              <a:blip r:embed="rId30">
                <a:extLst/>
              </a:blip>
              <a:srcRect l="62" t="1012" r="131" b="1225"/>
              <a:stretch>
                <a:fillRect/>
              </a:stretch>
            </p:blipFill>
            <p:spPr>
              <a:xfrm>
                <a:off x="37974" y="0"/>
                <a:ext cx="1495426" cy="20800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132" y="0"/>
                    </a:moveTo>
                    <a:lnTo>
                      <a:pt x="4861" y="1723"/>
                    </a:lnTo>
                    <a:lnTo>
                      <a:pt x="11" y="3668"/>
                    </a:lnTo>
                    <a:lnTo>
                      <a:pt x="0" y="12768"/>
                    </a:lnTo>
                    <a:lnTo>
                      <a:pt x="0" y="16737"/>
                    </a:lnTo>
                    <a:lnTo>
                      <a:pt x="2178" y="17619"/>
                    </a:lnTo>
                    <a:cubicBezTo>
                      <a:pt x="3381" y="18104"/>
                      <a:pt x="4660" y="18420"/>
                      <a:pt x="5027" y="18319"/>
                    </a:cubicBezTo>
                    <a:cubicBezTo>
                      <a:pt x="5442" y="18205"/>
                      <a:pt x="5769" y="18342"/>
                      <a:pt x="5899" y="18682"/>
                    </a:cubicBezTo>
                    <a:cubicBezTo>
                      <a:pt x="6013" y="18982"/>
                      <a:pt x="7503" y="19800"/>
                      <a:pt x="9212" y="20508"/>
                    </a:cubicBezTo>
                    <a:cubicBezTo>
                      <a:pt x="10677" y="21115"/>
                      <a:pt x="11467" y="21427"/>
                      <a:pt x="12376" y="21600"/>
                    </a:cubicBezTo>
                    <a:cubicBezTo>
                      <a:pt x="12467" y="21578"/>
                      <a:pt x="12801" y="21562"/>
                      <a:pt x="12835" y="21538"/>
                    </a:cubicBezTo>
                    <a:cubicBezTo>
                      <a:pt x="13747" y="20882"/>
                      <a:pt x="20879" y="18146"/>
                      <a:pt x="21250" y="18311"/>
                    </a:cubicBezTo>
                    <a:cubicBezTo>
                      <a:pt x="21430" y="18391"/>
                      <a:pt x="21560" y="15221"/>
                      <a:pt x="21600" y="11136"/>
                    </a:cubicBezTo>
                    <a:cubicBezTo>
                      <a:pt x="21565" y="6603"/>
                      <a:pt x="21441" y="4542"/>
                      <a:pt x="21084" y="4533"/>
                    </a:cubicBezTo>
                    <a:cubicBezTo>
                      <a:pt x="20494" y="4519"/>
                      <a:pt x="10421" y="555"/>
                      <a:pt x="9751" y="74"/>
                    </a:cubicBezTo>
                    <a:cubicBezTo>
                      <a:pt x="9709" y="43"/>
                      <a:pt x="9307" y="28"/>
                      <a:pt x="9132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504" name="Shape 504"/>
              <p:cNvSpPr/>
              <p:nvPr/>
            </p:nvSpPr>
            <p:spPr>
              <a:xfrm>
                <a:off x="-1" y="1997005"/>
                <a:ext cx="1775810" cy="4157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B.I.</a:t>
                </a:r>
              </a:p>
            </p:txBody>
          </p:sp>
        </p:grpSp>
        <p:grpSp>
          <p:nvGrpSpPr>
            <p:cNvPr id="508" name="Group 508"/>
            <p:cNvGrpSpPr/>
            <p:nvPr/>
          </p:nvGrpSpPr>
          <p:grpSpPr>
            <a:xfrm>
              <a:off x="6208648" y="19027"/>
              <a:ext cx="1370013" cy="2276700"/>
              <a:chOff x="0" y="0"/>
              <a:chExt cx="1370012" cy="2276699"/>
            </a:xfrm>
          </p:grpSpPr>
          <p:pic>
            <p:nvPicPr>
              <p:cNvPr id="506" name="image41.tif"/>
              <p:cNvPicPr>
                <a:picLocks noChangeAspect="1"/>
              </p:cNvPicPr>
              <p:nvPr/>
            </p:nvPicPr>
            <p:blipFill>
              <a:blip r:embed="rId31">
                <a:extLst/>
              </a:blip>
              <a:srcRect l="116" t="1041" r="123" b="1040"/>
              <a:stretch>
                <a:fillRect/>
              </a:stretch>
            </p:blipFill>
            <p:spPr>
              <a:xfrm>
                <a:off x="0" y="0"/>
                <a:ext cx="1370013" cy="1826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065" y="0"/>
                    </a:moveTo>
                    <a:cubicBezTo>
                      <a:pt x="12293" y="166"/>
                      <a:pt x="11576" y="447"/>
                      <a:pt x="10337" y="976"/>
                    </a:cubicBezTo>
                    <a:cubicBezTo>
                      <a:pt x="8791" y="1638"/>
                      <a:pt x="5883" y="2852"/>
                      <a:pt x="3861" y="3684"/>
                    </a:cubicBezTo>
                    <a:lnTo>
                      <a:pt x="181" y="5199"/>
                    </a:lnTo>
                    <a:lnTo>
                      <a:pt x="63" y="13510"/>
                    </a:lnTo>
                    <a:lnTo>
                      <a:pt x="0" y="18691"/>
                    </a:lnTo>
                    <a:lnTo>
                      <a:pt x="1508" y="19465"/>
                    </a:lnTo>
                    <a:cubicBezTo>
                      <a:pt x="2351" y="19896"/>
                      <a:pt x="3958" y="20588"/>
                      <a:pt x="5081" y="21004"/>
                    </a:cubicBezTo>
                    <a:cubicBezTo>
                      <a:pt x="5938" y="21322"/>
                      <a:pt x="6854" y="21477"/>
                      <a:pt x="7990" y="21581"/>
                    </a:cubicBezTo>
                    <a:cubicBezTo>
                      <a:pt x="8066" y="21560"/>
                      <a:pt x="8328" y="21547"/>
                      <a:pt x="8347" y="21525"/>
                    </a:cubicBezTo>
                    <a:cubicBezTo>
                      <a:pt x="8414" y="21443"/>
                      <a:pt x="8746" y="21369"/>
                      <a:pt x="9204" y="21314"/>
                    </a:cubicBezTo>
                    <a:cubicBezTo>
                      <a:pt x="9360" y="20905"/>
                      <a:pt x="10643" y="20596"/>
                      <a:pt x="11426" y="20910"/>
                    </a:cubicBezTo>
                    <a:cubicBezTo>
                      <a:pt x="11676" y="21010"/>
                      <a:pt x="11850" y="21142"/>
                      <a:pt x="11951" y="21267"/>
                    </a:cubicBezTo>
                    <a:cubicBezTo>
                      <a:pt x="12823" y="21315"/>
                      <a:pt x="13558" y="21401"/>
                      <a:pt x="13660" y="21525"/>
                    </a:cubicBezTo>
                    <a:cubicBezTo>
                      <a:pt x="13684" y="21554"/>
                      <a:pt x="14000" y="21573"/>
                      <a:pt x="14123" y="21600"/>
                    </a:cubicBezTo>
                    <a:cubicBezTo>
                      <a:pt x="14358" y="21573"/>
                      <a:pt x="14859" y="21557"/>
                      <a:pt x="14886" y="21525"/>
                    </a:cubicBezTo>
                    <a:cubicBezTo>
                      <a:pt x="15024" y="21356"/>
                      <a:pt x="15492" y="21215"/>
                      <a:pt x="15912" y="21215"/>
                    </a:cubicBezTo>
                    <a:cubicBezTo>
                      <a:pt x="17199" y="21215"/>
                      <a:pt x="17952" y="20351"/>
                      <a:pt x="17952" y="18897"/>
                    </a:cubicBezTo>
                    <a:cubicBezTo>
                      <a:pt x="17952" y="17637"/>
                      <a:pt x="18051" y="17515"/>
                      <a:pt x="19529" y="16950"/>
                    </a:cubicBezTo>
                    <a:cubicBezTo>
                      <a:pt x="19784" y="16852"/>
                      <a:pt x="20004" y="16798"/>
                      <a:pt x="20236" y="16729"/>
                    </a:cubicBezTo>
                    <a:cubicBezTo>
                      <a:pt x="20711" y="16547"/>
                      <a:pt x="21136" y="16423"/>
                      <a:pt x="21268" y="16485"/>
                    </a:cubicBezTo>
                    <a:cubicBezTo>
                      <a:pt x="21443" y="16566"/>
                      <a:pt x="21565" y="13638"/>
                      <a:pt x="21600" y="9840"/>
                    </a:cubicBezTo>
                    <a:cubicBezTo>
                      <a:pt x="21568" y="5945"/>
                      <a:pt x="21482" y="2833"/>
                      <a:pt x="21368" y="2919"/>
                    </a:cubicBezTo>
                    <a:cubicBezTo>
                      <a:pt x="21099" y="3120"/>
                      <a:pt x="17188" y="1717"/>
                      <a:pt x="14611" y="497"/>
                    </a:cubicBezTo>
                    <a:cubicBezTo>
                      <a:pt x="14093" y="251"/>
                      <a:pt x="13632" y="108"/>
                      <a:pt x="13065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507" name="Shape 507"/>
              <p:cNvSpPr/>
              <p:nvPr/>
            </p:nvSpPr>
            <p:spPr>
              <a:xfrm>
                <a:off x="68922" y="1860944"/>
                <a:ext cx="1017625" cy="4157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SGBDR</a:t>
                </a:r>
              </a:p>
            </p:txBody>
          </p:sp>
        </p:grpSp>
        <p:grpSp>
          <p:nvGrpSpPr>
            <p:cNvPr id="511" name="Group 511"/>
            <p:cNvGrpSpPr/>
            <p:nvPr/>
          </p:nvGrpSpPr>
          <p:grpSpPr>
            <a:xfrm>
              <a:off x="1995715" y="26325"/>
              <a:ext cx="1582958" cy="2043340"/>
              <a:chOff x="-1" y="0"/>
              <a:chExt cx="1582957" cy="2043338"/>
            </a:xfrm>
          </p:grpSpPr>
          <p:pic>
            <p:nvPicPr>
              <p:cNvPr id="509" name="image42.tif"/>
              <p:cNvPicPr>
                <a:picLocks noChangeAspect="1"/>
              </p:cNvPicPr>
              <p:nvPr/>
            </p:nvPicPr>
            <p:blipFill>
              <a:blip r:embed="rId32">
                <a:extLst/>
              </a:blip>
              <a:srcRect t="847" r="9300" b="1111"/>
              <a:stretch>
                <a:fillRect/>
              </a:stretch>
            </p:blipFill>
            <p:spPr>
              <a:xfrm>
                <a:off x="369709" y="0"/>
                <a:ext cx="1213248" cy="17994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171" y="0"/>
                    </a:moveTo>
                    <a:lnTo>
                      <a:pt x="4812" y="1753"/>
                    </a:lnTo>
                    <a:lnTo>
                      <a:pt x="0" y="3678"/>
                    </a:lnTo>
                    <a:lnTo>
                      <a:pt x="0" y="8180"/>
                    </a:lnTo>
                    <a:lnTo>
                      <a:pt x="0" y="8227"/>
                    </a:lnTo>
                    <a:lnTo>
                      <a:pt x="0" y="10829"/>
                    </a:lnTo>
                    <a:lnTo>
                      <a:pt x="0" y="12768"/>
                    </a:lnTo>
                    <a:lnTo>
                      <a:pt x="0" y="16550"/>
                    </a:lnTo>
                    <a:lnTo>
                      <a:pt x="1660" y="17198"/>
                    </a:lnTo>
                    <a:lnTo>
                      <a:pt x="2367" y="17446"/>
                    </a:lnTo>
                    <a:cubicBezTo>
                      <a:pt x="3280" y="17784"/>
                      <a:pt x="4252" y="18108"/>
                      <a:pt x="4522" y="18108"/>
                    </a:cubicBezTo>
                    <a:cubicBezTo>
                      <a:pt x="4841" y="18108"/>
                      <a:pt x="5785" y="18489"/>
                      <a:pt x="6628" y="18951"/>
                    </a:cubicBezTo>
                    <a:cubicBezTo>
                      <a:pt x="6941" y="19122"/>
                      <a:pt x="7426" y="19297"/>
                      <a:pt x="7857" y="19499"/>
                    </a:cubicBezTo>
                    <a:cubicBezTo>
                      <a:pt x="10302" y="20479"/>
                      <a:pt x="12067" y="21290"/>
                      <a:pt x="11870" y="21505"/>
                    </a:cubicBezTo>
                    <a:cubicBezTo>
                      <a:pt x="11837" y="21541"/>
                      <a:pt x="12307" y="21568"/>
                      <a:pt x="12450" y="21600"/>
                    </a:cubicBezTo>
                    <a:cubicBezTo>
                      <a:pt x="12727" y="21574"/>
                      <a:pt x="13078" y="21550"/>
                      <a:pt x="13050" y="21519"/>
                    </a:cubicBezTo>
                    <a:cubicBezTo>
                      <a:pt x="12885" y="21339"/>
                      <a:pt x="14752" y="20419"/>
                      <a:pt x="17184" y="19466"/>
                    </a:cubicBezTo>
                    <a:lnTo>
                      <a:pt x="19431" y="18580"/>
                    </a:lnTo>
                    <a:lnTo>
                      <a:pt x="21600" y="17674"/>
                    </a:lnTo>
                    <a:lnTo>
                      <a:pt x="21600" y="11214"/>
                    </a:lnTo>
                    <a:lnTo>
                      <a:pt x="21600" y="11195"/>
                    </a:lnTo>
                    <a:lnTo>
                      <a:pt x="21600" y="4716"/>
                    </a:lnTo>
                    <a:lnTo>
                      <a:pt x="16060" y="2592"/>
                    </a:lnTo>
                    <a:cubicBezTo>
                      <a:pt x="13011" y="1428"/>
                      <a:pt x="10377" y="326"/>
                      <a:pt x="10210" y="143"/>
                    </a:cubicBezTo>
                    <a:cubicBezTo>
                      <a:pt x="10158" y="87"/>
                      <a:pt x="9588" y="47"/>
                      <a:pt x="9171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510" name="Shape 510"/>
              <p:cNvSpPr/>
              <p:nvPr/>
            </p:nvSpPr>
            <p:spPr>
              <a:xfrm>
                <a:off x="-2" y="1627583"/>
                <a:ext cx="902585" cy="4157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ERP</a:t>
                </a:r>
              </a:p>
            </p:txBody>
          </p:sp>
        </p:grpSp>
        <p:grpSp>
          <p:nvGrpSpPr>
            <p:cNvPr id="514" name="Group 514"/>
            <p:cNvGrpSpPr/>
            <p:nvPr/>
          </p:nvGrpSpPr>
          <p:grpSpPr>
            <a:xfrm>
              <a:off x="0" y="92680"/>
              <a:ext cx="1844149" cy="2342345"/>
              <a:chOff x="436775" y="0"/>
              <a:chExt cx="1844148" cy="2342344"/>
            </a:xfrm>
          </p:grpSpPr>
          <p:pic>
            <p:nvPicPr>
              <p:cNvPr id="512" name="image43.tif"/>
              <p:cNvPicPr>
                <a:picLocks noChangeAspect="1"/>
              </p:cNvPicPr>
              <p:nvPr/>
            </p:nvPicPr>
            <p:blipFill>
              <a:blip r:embed="rId33">
                <a:extLst/>
              </a:blip>
              <a:srcRect l="218" t="1376" r="9302" b="3381"/>
              <a:stretch>
                <a:fillRect/>
              </a:stretch>
            </p:blipFill>
            <p:spPr>
              <a:xfrm>
                <a:off x="1016083" y="-1"/>
                <a:ext cx="1264841" cy="1826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851" y="0"/>
                    </a:moveTo>
                    <a:lnTo>
                      <a:pt x="4771" y="1680"/>
                    </a:lnTo>
                    <a:lnTo>
                      <a:pt x="0" y="3637"/>
                    </a:lnTo>
                    <a:lnTo>
                      <a:pt x="68" y="8358"/>
                    </a:lnTo>
                    <a:lnTo>
                      <a:pt x="224" y="17025"/>
                    </a:lnTo>
                    <a:lnTo>
                      <a:pt x="2447" y="17827"/>
                    </a:lnTo>
                    <a:cubicBezTo>
                      <a:pt x="6630" y="19331"/>
                      <a:pt x="9988" y="20853"/>
                      <a:pt x="10925" y="21600"/>
                    </a:cubicBezTo>
                    <a:lnTo>
                      <a:pt x="13650" y="21600"/>
                    </a:lnTo>
                    <a:cubicBezTo>
                      <a:pt x="14278" y="21199"/>
                      <a:pt x="15433" y="20615"/>
                      <a:pt x="17174" y="19915"/>
                    </a:cubicBezTo>
                    <a:lnTo>
                      <a:pt x="21600" y="18127"/>
                    </a:lnTo>
                    <a:lnTo>
                      <a:pt x="21600" y="11445"/>
                    </a:lnTo>
                    <a:lnTo>
                      <a:pt x="21600" y="4768"/>
                    </a:lnTo>
                    <a:lnTo>
                      <a:pt x="15148" y="2238"/>
                    </a:lnTo>
                    <a:cubicBezTo>
                      <a:pt x="11840" y="935"/>
                      <a:pt x="10228" y="310"/>
                      <a:pt x="8851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513" name="Shape 513"/>
              <p:cNvSpPr/>
              <p:nvPr/>
            </p:nvSpPr>
            <p:spPr>
              <a:xfrm>
                <a:off x="436775" y="1620317"/>
                <a:ext cx="1266947" cy="7220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Outros sistemas</a:t>
                </a:r>
              </a:p>
            </p:txBody>
          </p:sp>
        </p:grpSp>
        <p:grpSp>
          <p:nvGrpSpPr>
            <p:cNvPr id="517" name="Group 517"/>
            <p:cNvGrpSpPr/>
            <p:nvPr/>
          </p:nvGrpSpPr>
          <p:grpSpPr>
            <a:xfrm>
              <a:off x="8094693" y="105879"/>
              <a:ext cx="1623082" cy="2102998"/>
              <a:chOff x="0" y="0"/>
              <a:chExt cx="1623080" cy="2102996"/>
            </a:xfrm>
          </p:grpSpPr>
          <p:pic>
            <p:nvPicPr>
              <p:cNvPr id="515" name="image44.tif"/>
              <p:cNvPicPr>
                <a:picLocks noChangeAspect="1"/>
              </p:cNvPicPr>
              <p:nvPr/>
            </p:nvPicPr>
            <p:blipFill>
              <a:blip r:embed="rId34">
                <a:extLst/>
              </a:blip>
              <a:srcRect t="1105" b="1098"/>
              <a:stretch>
                <a:fillRect/>
              </a:stretch>
            </p:blipFill>
            <p:spPr>
              <a:xfrm>
                <a:off x="204921" y="-1"/>
                <a:ext cx="1213082" cy="16406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84" y="0"/>
                    </a:moveTo>
                    <a:cubicBezTo>
                      <a:pt x="12688" y="119"/>
                      <a:pt x="12169" y="271"/>
                      <a:pt x="11588" y="538"/>
                    </a:cubicBezTo>
                    <a:cubicBezTo>
                      <a:pt x="10645" y="972"/>
                      <a:pt x="7655" y="2209"/>
                      <a:pt x="4939" y="3281"/>
                    </a:cubicBezTo>
                    <a:lnTo>
                      <a:pt x="0" y="5225"/>
                    </a:lnTo>
                    <a:lnTo>
                      <a:pt x="0" y="9065"/>
                    </a:lnTo>
                    <a:lnTo>
                      <a:pt x="0" y="10460"/>
                    </a:lnTo>
                    <a:lnTo>
                      <a:pt x="0" y="10800"/>
                    </a:lnTo>
                    <a:lnTo>
                      <a:pt x="0" y="13538"/>
                    </a:lnTo>
                    <a:lnTo>
                      <a:pt x="0" y="18376"/>
                    </a:lnTo>
                    <a:lnTo>
                      <a:pt x="1491" y="19317"/>
                    </a:lnTo>
                    <a:cubicBezTo>
                      <a:pt x="2312" y="19829"/>
                      <a:pt x="3663" y="20459"/>
                      <a:pt x="4494" y="20717"/>
                    </a:cubicBezTo>
                    <a:cubicBezTo>
                      <a:pt x="5030" y="20883"/>
                      <a:pt x="5369" y="21070"/>
                      <a:pt x="5561" y="21245"/>
                    </a:cubicBezTo>
                    <a:cubicBezTo>
                      <a:pt x="6396" y="21307"/>
                      <a:pt x="7033" y="21399"/>
                      <a:pt x="7122" y="21506"/>
                    </a:cubicBezTo>
                    <a:cubicBezTo>
                      <a:pt x="7155" y="21545"/>
                      <a:pt x="7720" y="21566"/>
                      <a:pt x="7949" y="21600"/>
                    </a:cubicBezTo>
                    <a:cubicBezTo>
                      <a:pt x="8105" y="21567"/>
                      <a:pt x="8469" y="21542"/>
                      <a:pt x="8500" y="21506"/>
                    </a:cubicBezTo>
                    <a:cubicBezTo>
                      <a:pt x="8553" y="21442"/>
                      <a:pt x="9194" y="21400"/>
                      <a:pt x="9624" y="21354"/>
                    </a:cubicBezTo>
                    <a:cubicBezTo>
                      <a:pt x="9804" y="21099"/>
                      <a:pt x="10638" y="20624"/>
                      <a:pt x="11955" y="20132"/>
                    </a:cubicBezTo>
                    <a:lnTo>
                      <a:pt x="14774" y="19092"/>
                    </a:lnTo>
                    <a:lnTo>
                      <a:pt x="17142" y="20100"/>
                    </a:lnTo>
                    <a:cubicBezTo>
                      <a:pt x="18311" y="20596"/>
                      <a:pt x="19143" y="21099"/>
                      <a:pt x="19282" y="21354"/>
                    </a:cubicBezTo>
                    <a:cubicBezTo>
                      <a:pt x="19735" y="21400"/>
                      <a:pt x="20358" y="21441"/>
                      <a:pt x="20427" y="21506"/>
                    </a:cubicBezTo>
                    <a:lnTo>
                      <a:pt x="20293" y="19296"/>
                    </a:lnTo>
                    <a:cubicBezTo>
                      <a:pt x="20169" y="17217"/>
                      <a:pt x="20266" y="16710"/>
                      <a:pt x="20858" y="16542"/>
                    </a:cubicBezTo>
                    <a:cubicBezTo>
                      <a:pt x="20977" y="16508"/>
                      <a:pt x="21064" y="16382"/>
                      <a:pt x="21148" y="16250"/>
                    </a:cubicBezTo>
                    <a:cubicBezTo>
                      <a:pt x="21426" y="15622"/>
                      <a:pt x="21599" y="13052"/>
                      <a:pt x="21600" y="8046"/>
                    </a:cubicBezTo>
                    <a:lnTo>
                      <a:pt x="21600" y="8015"/>
                    </a:lnTo>
                    <a:lnTo>
                      <a:pt x="21600" y="3250"/>
                    </a:lnTo>
                    <a:lnTo>
                      <a:pt x="17127" y="1500"/>
                    </a:lnTo>
                    <a:lnTo>
                      <a:pt x="13284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516" name="Shape 516"/>
              <p:cNvSpPr/>
              <p:nvPr/>
            </p:nvSpPr>
            <p:spPr>
              <a:xfrm>
                <a:off x="0" y="1687241"/>
                <a:ext cx="1623081" cy="4157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Email Server</a:t>
                </a:r>
              </a:p>
            </p:txBody>
          </p:sp>
        </p:grpSp>
        <p:grpSp>
          <p:nvGrpSpPr>
            <p:cNvPr id="520" name="Group 520"/>
            <p:cNvGrpSpPr/>
            <p:nvPr/>
          </p:nvGrpSpPr>
          <p:grpSpPr>
            <a:xfrm>
              <a:off x="10233720" y="-1"/>
              <a:ext cx="1371998" cy="2690023"/>
              <a:chOff x="0" y="0"/>
              <a:chExt cx="1371996" cy="2690021"/>
            </a:xfrm>
          </p:grpSpPr>
          <p:pic>
            <p:nvPicPr>
              <p:cNvPr id="518" name="image45.tif"/>
              <p:cNvPicPr>
                <a:picLocks noChangeAspect="1"/>
              </p:cNvPicPr>
              <p:nvPr/>
            </p:nvPicPr>
            <p:blipFill>
              <a:blip r:embed="rId35">
                <a:extLst/>
              </a:blip>
              <a:srcRect t="1057" r="21960" b="1140"/>
              <a:stretch>
                <a:fillRect/>
              </a:stretch>
            </p:blipFill>
            <p:spPr>
              <a:xfrm>
                <a:off x="0" y="0"/>
                <a:ext cx="1371997" cy="18942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6" extrusionOk="0">
                    <a:moveTo>
                      <a:pt x="13240" y="0"/>
                    </a:moveTo>
                    <a:lnTo>
                      <a:pt x="6904" y="2525"/>
                    </a:lnTo>
                    <a:lnTo>
                      <a:pt x="0" y="5276"/>
                    </a:lnTo>
                    <a:lnTo>
                      <a:pt x="0" y="9248"/>
                    </a:lnTo>
                    <a:lnTo>
                      <a:pt x="0" y="10809"/>
                    </a:lnTo>
                    <a:lnTo>
                      <a:pt x="0" y="13565"/>
                    </a:lnTo>
                    <a:lnTo>
                      <a:pt x="0" y="18727"/>
                    </a:lnTo>
                    <a:lnTo>
                      <a:pt x="2231" y="19795"/>
                    </a:lnTo>
                    <a:cubicBezTo>
                      <a:pt x="3455" y="20385"/>
                      <a:pt x="5046" y="20961"/>
                      <a:pt x="5761" y="21066"/>
                    </a:cubicBezTo>
                    <a:cubicBezTo>
                      <a:pt x="6476" y="21172"/>
                      <a:pt x="7178" y="21392"/>
                      <a:pt x="7317" y="21555"/>
                    </a:cubicBezTo>
                    <a:cubicBezTo>
                      <a:pt x="7332" y="21573"/>
                      <a:pt x="7890" y="21579"/>
                      <a:pt x="8010" y="21596"/>
                    </a:cubicBezTo>
                    <a:cubicBezTo>
                      <a:pt x="8641" y="21472"/>
                      <a:pt x="9207" y="21306"/>
                      <a:pt x="9866" y="21035"/>
                    </a:cubicBezTo>
                    <a:cubicBezTo>
                      <a:pt x="11717" y="20274"/>
                      <a:pt x="11959" y="20250"/>
                      <a:pt x="13477" y="20709"/>
                    </a:cubicBezTo>
                    <a:cubicBezTo>
                      <a:pt x="16422" y="21600"/>
                      <a:pt x="19238" y="20427"/>
                      <a:pt x="19238" y="18311"/>
                    </a:cubicBezTo>
                    <a:cubicBezTo>
                      <a:pt x="19238" y="17762"/>
                      <a:pt x="19668" y="17247"/>
                      <a:pt x="20419" y="16890"/>
                    </a:cubicBezTo>
                    <a:lnTo>
                      <a:pt x="21600" y="16325"/>
                    </a:lnTo>
                    <a:lnTo>
                      <a:pt x="21475" y="9660"/>
                    </a:lnTo>
                    <a:lnTo>
                      <a:pt x="21344" y="2995"/>
                    </a:lnTo>
                    <a:lnTo>
                      <a:pt x="18182" y="1792"/>
                    </a:lnTo>
                    <a:cubicBezTo>
                      <a:pt x="16442" y="1130"/>
                      <a:pt x="14769" y="406"/>
                      <a:pt x="14458" y="181"/>
                    </a:cubicBezTo>
                    <a:cubicBezTo>
                      <a:pt x="14346" y="100"/>
                      <a:pt x="13686" y="56"/>
                      <a:pt x="1324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519" name="Shape 519"/>
              <p:cNvSpPr/>
              <p:nvPr/>
            </p:nvSpPr>
            <p:spPr>
              <a:xfrm>
                <a:off x="35289" y="1967994"/>
                <a:ext cx="1301263" cy="7220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Servidor</a:t>
                </a:r>
              </a:p>
              <a:p>
                <a: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Aplicação</a:t>
                </a:r>
              </a:p>
            </p:txBody>
          </p:sp>
        </p:grpSp>
        <p:grpSp>
          <p:nvGrpSpPr>
            <p:cNvPr id="523" name="Group 523"/>
            <p:cNvGrpSpPr/>
            <p:nvPr/>
          </p:nvGrpSpPr>
          <p:grpSpPr>
            <a:xfrm>
              <a:off x="12391441" y="129770"/>
              <a:ext cx="1688525" cy="2255019"/>
              <a:chOff x="0" y="0"/>
              <a:chExt cx="1688523" cy="2255018"/>
            </a:xfrm>
          </p:grpSpPr>
          <p:pic>
            <p:nvPicPr>
              <p:cNvPr id="521" name="image46.tif"/>
              <p:cNvPicPr>
                <a:picLocks noChangeAspect="1"/>
              </p:cNvPicPr>
              <p:nvPr/>
            </p:nvPicPr>
            <p:blipFill>
              <a:blip r:embed="rId36">
                <a:extLst/>
              </a:blip>
              <a:srcRect l="188" t="1161" r="719" b="1084"/>
              <a:stretch>
                <a:fillRect/>
              </a:stretch>
            </p:blipFill>
            <p:spPr>
              <a:xfrm>
                <a:off x="63716" y="0"/>
                <a:ext cx="1624808" cy="18942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449" y="0"/>
                    </a:moveTo>
                    <a:lnTo>
                      <a:pt x="6716" y="1299"/>
                    </a:lnTo>
                    <a:cubicBezTo>
                      <a:pt x="4908" y="2157"/>
                      <a:pt x="2642" y="3210"/>
                      <a:pt x="1688" y="3638"/>
                    </a:cubicBezTo>
                    <a:lnTo>
                      <a:pt x="0" y="4403"/>
                    </a:lnTo>
                    <a:lnTo>
                      <a:pt x="42" y="7748"/>
                    </a:lnTo>
                    <a:lnTo>
                      <a:pt x="121" y="15744"/>
                    </a:lnTo>
                    <a:lnTo>
                      <a:pt x="1920" y="16663"/>
                    </a:lnTo>
                    <a:cubicBezTo>
                      <a:pt x="2631" y="17027"/>
                      <a:pt x="3215" y="17295"/>
                      <a:pt x="3735" y="17482"/>
                    </a:cubicBezTo>
                    <a:cubicBezTo>
                      <a:pt x="3892" y="17537"/>
                      <a:pt x="4020" y="17533"/>
                      <a:pt x="4168" y="17572"/>
                    </a:cubicBezTo>
                    <a:cubicBezTo>
                      <a:pt x="5452" y="17914"/>
                      <a:pt x="6464" y="17681"/>
                      <a:pt x="8463" y="16789"/>
                    </a:cubicBezTo>
                    <a:lnTo>
                      <a:pt x="11022" y="15654"/>
                    </a:lnTo>
                    <a:lnTo>
                      <a:pt x="12932" y="16627"/>
                    </a:lnTo>
                    <a:cubicBezTo>
                      <a:pt x="13941" y="17136"/>
                      <a:pt x="14769" y="17511"/>
                      <a:pt x="14905" y="17545"/>
                    </a:cubicBezTo>
                    <a:cubicBezTo>
                      <a:pt x="14950" y="17528"/>
                      <a:pt x="14993" y="17410"/>
                      <a:pt x="15037" y="17269"/>
                    </a:cubicBezTo>
                    <a:cubicBezTo>
                      <a:pt x="15101" y="17070"/>
                      <a:pt x="15174" y="16811"/>
                      <a:pt x="15216" y="16246"/>
                    </a:cubicBezTo>
                    <a:lnTo>
                      <a:pt x="15306" y="14970"/>
                    </a:lnTo>
                    <a:cubicBezTo>
                      <a:pt x="14164" y="14837"/>
                      <a:pt x="13871" y="14507"/>
                      <a:pt x="14604" y="14047"/>
                    </a:cubicBezTo>
                    <a:cubicBezTo>
                      <a:pt x="15080" y="13749"/>
                      <a:pt x="15153" y="12984"/>
                      <a:pt x="15153" y="8141"/>
                    </a:cubicBezTo>
                    <a:lnTo>
                      <a:pt x="15153" y="2584"/>
                    </a:lnTo>
                    <a:lnTo>
                      <a:pt x="13422" y="1833"/>
                    </a:lnTo>
                    <a:cubicBezTo>
                      <a:pt x="12471" y="1419"/>
                      <a:pt x="11137" y="784"/>
                      <a:pt x="10457" y="416"/>
                    </a:cubicBezTo>
                    <a:cubicBezTo>
                      <a:pt x="10108" y="227"/>
                      <a:pt x="9792" y="98"/>
                      <a:pt x="9449" y="0"/>
                    </a:cubicBezTo>
                    <a:close/>
                    <a:moveTo>
                      <a:pt x="19015" y="17025"/>
                    </a:moveTo>
                    <a:cubicBezTo>
                      <a:pt x="18972" y="17573"/>
                      <a:pt x="18822" y="17951"/>
                      <a:pt x="18308" y="18360"/>
                    </a:cubicBezTo>
                    <a:cubicBezTo>
                      <a:pt x="18237" y="18416"/>
                      <a:pt x="18212" y="18448"/>
                      <a:pt x="18149" y="18500"/>
                    </a:cubicBezTo>
                    <a:cubicBezTo>
                      <a:pt x="18119" y="18526"/>
                      <a:pt x="18119" y="18547"/>
                      <a:pt x="18091" y="18572"/>
                    </a:cubicBezTo>
                    <a:cubicBezTo>
                      <a:pt x="17870" y="18764"/>
                      <a:pt x="17698" y="18940"/>
                      <a:pt x="17590" y="19102"/>
                    </a:cubicBezTo>
                    <a:cubicBezTo>
                      <a:pt x="17252" y="19678"/>
                      <a:pt x="17751" y="20132"/>
                      <a:pt x="19442" y="21129"/>
                    </a:cubicBezTo>
                    <a:cubicBezTo>
                      <a:pt x="19839" y="21363"/>
                      <a:pt x="20085" y="21472"/>
                      <a:pt x="20350" y="21600"/>
                    </a:cubicBezTo>
                    <a:lnTo>
                      <a:pt x="20919" y="21120"/>
                    </a:lnTo>
                    <a:lnTo>
                      <a:pt x="21389" y="20713"/>
                    </a:lnTo>
                    <a:cubicBezTo>
                      <a:pt x="21407" y="20663"/>
                      <a:pt x="21430" y="20643"/>
                      <a:pt x="21447" y="20591"/>
                    </a:cubicBezTo>
                    <a:cubicBezTo>
                      <a:pt x="21506" y="20407"/>
                      <a:pt x="21558" y="20114"/>
                      <a:pt x="21600" y="19482"/>
                    </a:cubicBezTo>
                    <a:cubicBezTo>
                      <a:pt x="21454" y="19054"/>
                      <a:pt x="21140" y="18789"/>
                      <a:pt x="20334" y="18287"/>
                    </a:cubicBezTo>
                    <a:cubicBezTo>
                      <a:pt x="19519" y="17781"/>
                      <a:pt x="19185" y="17485"/>
                      <a:pt x="19015" y="17025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522" name="Shape 522"/>
              <p:cNvSpPr/>
              <p:nvPr/>
            </p:nvSpPr>
            <p:spPr>
              <a:xfrm>
                <a:off x="0" y="1532991"/>
                <a:ext cx="1301262" cy="7220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Servidor</a:t>
                </a:r>
              </a:p>
              <a:p>
                <a: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Arquivos</a:t>
                </a:r>
              </a:p>
            </p:txBody>
          </p:sp>
        </p:grpSp>
      </p:grpSp>
      <p:pic>
        <p:nvPicPr>
          <p:cNvPr id="525" name="image27.png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2073580" y="7653038"/>
            <a:ext cx="2401787" cy="1339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2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Shape 530"/>
          <p:cNvSpPr/>
          <p:nvPr/>
        </p:nvSpPr>
        <p:spPr>
          <a:xfrm>
            <a:off x="430132" y="400200"/>
            <a:ext cx="439004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Características</a:t>
            </a:r>
          </a:p>
        </p:txBody>
      </p:sp>
      <p:grpSp>
        <p:nvGrpSpPr>
          <p:cNvPr id="587" name="Group 587"/>
          <p:cNvGrpSpPr/>
          <p:nvPr/>
        </p:nvGrpSpPr>
        <p:grpSpPr>
          <a:xfrm>
            <a:off x="2010449" y="3246341"/>
            <a:ext cx="20363101" cy="8630253"/>
            <a:chOff x="0" y="0"/>
            <a:chExt cx="20363099" cy="8630252"/>
          </a:xfrm>
        </p:grpSpPr>
        <p:grpSp>
          <p:nvGrpSpPr>
            <p:cNvPr id="551" name="Group 551"/>
            <p:cNvGrpSpPr/>
            <p:nvPr/>
          </p:nvGrpSpPr>
          <p:grpSpPr>
            <a:xfrm>
              <a:off x="1174048" y="1494194"/>
              <a:ext cx="6449608" cy="6684931"/>
              <a:chOff x="0" y="0"/>
              <a:chExt cx="6449607" cy="6684929"/>
            </a:xfrm>
          </p:grpSpPr>
          <p:pic>
            <p:nvPicPr>
              <p:cNvPr id="531" name="Imagem 530"/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424866" y="206920"/>
                <a:ext cx="5656006" cy="6208354"/>
              </a:xfrm>
              <a:prstGeom prst="rect">
                <a:avLst/>
              </a:prstGeom>
              <a:effectLst/>
            </p:spPr>
          </p:pic>
          <p:pic>
            <p:nvPicPr>
              <p:cNvPr id="533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751161" y="0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4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656928" y="913171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5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4010819" y="5892250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6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260588" y="5248198"/>
                <a:ext cx="792681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7" name="pasted-image.pd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667132" y="84672"/>
                <a:ext cx="792681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8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3537604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9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08430" y="5585940"/>
                <a:ext cx="792680" cy="7926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0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1985422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1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133518" y="5892250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2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275270" y="1495800"/>
                <a:ext cx="792680" cy="7926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3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334266" y="3069993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4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667132" y="2906929"/>
                <a:ext cx="792681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5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260633" y="4399589"/>
                <a:ext cx="792680" cy="7926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6" name="pasted-image.pd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190048" y="1658865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7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32659" y="1252363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8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001399" y="2507474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9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5001399" y="3877836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50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67132" y="4399589"/>
                <a:ext cx="792681" cy="7926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52" name="Shape 552"/>
            <p:cNvSpPr/>
            <p:nvPr/>
          </p:nvSpPr>
          <p:spPr>
            <a:xfrm>
              <a:off x="0" y="0"/>
              <a:ext cx="8853835" cy="752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sz="40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Soluções convencionais de Integração</a:t>
              </a:r>
            </a:p>
          </p:txBody>
        </p:sp>
        <p:grpSp>
          <p:nvGrpSpPr>
            <p:cNvPr id="585" name="Group 585"/>
            <p:cNvGrpSpPr/>
            <p:nvPr/>
          </p:nvGrpSpPr>
          <p:grpSpPr>
            <a:xfrm>
              <a:off x="12893669" y="1422730"/>
              <a:ext cx="7469431" cy="7207523"/>
              <a:chOff x="0" y="0"/>
              <a:chExt cx="7469429" cy="7207521"/>
            </a:xfrm>
          </p:grpSpPr>
          <p:sp>
            <p:nvSpPr>
              <p:cNvPr id="553" name="Shape 553"/>
              <p:cNvSpPr/>
              <p:nvPr/>
            </p:nvSpPr>
            <p:spPr>
              <a:xfrm flipH="1">
                <a:off x="5522025" y="296591"/>
                <a:ext cx="1618023" cy="28346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  <a:lnTo>
                      <a:pt x="302" y="6335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54" name="Shape 554"/>
              <p:cNvSpPr/>
              <p:nvPr/>
            </p:nvSpPr>
            <p:spPr>
              <a:xfrm flipH="1">
                <a:off x="5531198" y="1993326"/>
                <a:ext cx="1322911" cy="1189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21" y="0"/>
                    </a:moveTo>
                    <a:lnTo>
                      <a:pt x="21600" y="21600"/>
                    </a:lnTo>
                    <a:lnTo>
                      <a:pt x="0" y="14576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55" name="Shape 555"/>
              <p:cNvSpPr/>
              <p:nvPr/>
            </p:nvSpPr>
            <p:spPr>
              <a:xfrm flipH="1">
                <a:off x="5504039" y="3459779"/>
                <a:ext cx="1722722" cy="9515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9" y="4198"/>
                    </a:moveTo>
                    <a:lnTo>
                      <a:pt x="21600" y="0"/>
                    </a:ln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56" name="Shape 556"/>
              <p:cNvSpPr/>
              <p:nvPr/>
            </p:nvSpPr>
            <p:spPr>
              <a:xfrm flipH="1">
                <a:off x="5539885" y="3816399"/>
                <a:ext cx="1453981" cy="2235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3937"/>
                    </a:moveTo>
                    <a:lnTo>
                      <a:pt x="21600" y="0"/>
                    </a:lnTo>
                    <a:lnTo>
                      <a:pt x="387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57" name="Shape 557"/>
              <p:cNvSpPr/>
              <p:nvPr/>
            </p:nvSpPr>
            <p:spPr>
              <a:xfrm flipH="1" flipV="1">
                <a:off x="5220417" y="3892097"/>
                <a:ext cx="1704503" cy="302106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pic>
            <p:nvPicPr>
              <p:cNvPr id="558" name="pasted-image.pd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4264917" y="2550564"/>
                <a:ext cx="1726730" cy="17267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59" name="Shape 559"/>
              <p:cNvSpPr/>
              <p:nvPr/>
            </p:nvSpPr>
            <p:spPr>
              <a:xfrm>
                <a:off x="362216" y="321347"/>
                <a:ext cx="1618023" cy="2834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  <a:lnTo>
                      <a:pt x="302" y="6335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60" name="Shape 560"/>
              <p:cNvSpPr/>
              <p:nvPr/>
            </p:nvSpPr>
            <p:spPr>
              <a:xfrm>
                <a:off x="371389" y="2018082"/>
                <a:ext cx="1322911" cy="1189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21" y="0"/>
                    </a:moveTo>
                    <a:lnTo>
                      <a:pt x="21600" y="21600"/>
                    </a:lnTo>
                    <a:lnTo>
                      <a:pt x="0" y="14576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61" name="Shape 561"/>
              <p:cNvSpPr/>
              <p:nvPr/>
            </p:nvSpPr>
            <p:spPr>
              <a:xfrm>
                <a:off x="344230" y="3484535"/>
                <a:ext cx="1224582" cy="9515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9" y="4198"/>
                    </a:moveTo>
                    <a:lnTo>
                      <a:pt x="21600" y="0"/>
                    </a:ln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62" name="Shape 562"/>
              <p:cNvSpPr/>
              <p:nvPr/>
            </p:nvSpPr>
            <p:spPr>
              <a:xfrm>
                <a:off x="380076" y="3841156"/>
                <a:ext cx="1453980" cy="2235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3937"/>
                    </a:moveTo>
                    <a:lnTo>
                      <a:pt x="21600" y="0"/>
                    </a:lnTo>
                    <a:lnTo>
                      <a:pt x="387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63" name="Shape 563"/>
              <p:cNvSpPr/>
              <p:nvPr/>
            </p:nvSpPr>
            <p:spPr>
              <a:xfrm flipV="1">
                <a:off x="447261" y="3914955"/>
                <a:ext cx="1738597" cy="302069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pic>
            <p:nvPicPr>
              <p:cNvPr id="564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1638974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5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4097435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6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817805" y="5736409"/>
                <a:ext cx="651625" cy="6516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7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6817805" y="0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8" name="pasted-image.pd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819486"/>
                <a:ext cx="651625" cy="6516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9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6817805" y="2458461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0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4916922"/>
                <a:ext cx="651625" cy="6516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1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3277948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2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817805" y="6555897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3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817805" y="1638973"/>
                <a:ext cx="651625" cy="6516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4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817805" y="4097435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5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817805" y="3277948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6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7" name="pasted-image.pd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817805" y="819486"/>
                <a:ext cx="651625" cy="6516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8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2458461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9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817805" y="4916922"/>
                <a:ext cx="651625" cy="6516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80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5736409"/>
                <a:ext cx="651625" cy="6516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81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6555897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82" name="pasted-image.pd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1315028" y="2550564"/>
                <a:ext cx="1726729" cy="17267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83" name="Imagem 582"/>
              <p:cNvPicPr>
                <a:picLocks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3186393" y="3331414"/>
                <a:ext cx="933891" cy="165030"/>
              </a:xfrm>
              <a:prstGeom prst="rect">
                <a:avLst/>
              </a:prstGeom>
              <a:effectLst/>
            </p:spPr>
          </p:pic>
        </p:grpSp>
        <p:sp>
          <p:nvSpPr>
            <p:cNvPr id="586" name="Shape 586"/>
            <p:cNvSpPr/>
            <p:nvPr/>
          </p:nvSpPr>
          <p:spPr>
            <a:xfrm>
              <a:off x="13024097" y="0"/>
              <a:ext cx="7139832" cy="752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sz="40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Solução Q-Ware de Integração</a:t>
              </a:r>
            </a:p>
          </p:txBody>
        </p:sp>
      </p:grp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9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Shape 592"/>
          <p:cNvSpPr/>
          <p:nvPr/>
        </p:nvSpPr>
        <p:spPr>
          <a:xfrm>
            <a:off x="430132" y="400200"/>
            <a:ext cx="11566662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Características da Solução Q-Ware ESB</a:t>
            </a:r>
          </a:p>
        </p:txBody>
      </p:sp>
      <p:sp>
        <p:nvSpPr>
          <p:cNvPr id="593" name="Shape 593"/>
          <p:cNvSpPr/>
          <p:nvPr/>
        </p:nvSpPr>
        <p:spPr>
          <a:xfrm>
            <a:off x="12790543" y="2698846"/>
            <a:ext cx="10576093" cy="951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Núcleo baseado em filas de objetos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Sistema modular, extensível e escalável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Oferece serviços de autenticação nativo do S.O. e LDAP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Suporte a PLG-INs disparados por eventos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Interface gráfica de gerência faz parte do produto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Gerência centralizada / distribuída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Controle local e remoto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Robusto e multiplataforma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Segurança, Autenticação e Autorização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Permitindo definição de perfis de usuários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Automação e Agendamento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Documentação 100% em português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Suporte e desenvolvimento totalmente no Brasil.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Alto desempenho, Confiabilidade e Integridade</a:t>
            </a:r>
          </a:p>
        </p:txBody>
      </p:sp>
      <p:grpSp>
        <p:nvGrpSpPr>
          <p:cNvPr id="613" name="Group 613"/>
          <p:cNvGrpSpPr/>
          <p:nvPr/>
        </p:nvGrpSpPr>
        <p:grpSpPr>
          <a:xfrm>
            <a:off x="1200513" y="2814561"/>
            <a:ext cx="10283828" cy="9284045"/>
            <a:chOff x="0" y="0"/>
            <a:chExt cx="10283826" cy="9284043"/>
          </a:xfrm>
        </p:grpSpPr>
        <p:pic>
          <p:nvPicPr>
            <p:cNvPr id="594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931141" y="7813291"/>
              <a:ext cx="1467677" cy="14676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5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232317" y="513045"/>
              <a:ext cx="698895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6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708689" y="7810217"/>
              <a:ext cx="1473828" cy="1473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7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18579" y="1603155"/>
              <a:ext cx="698894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8" name="pasted-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760033" y="1603155"/>
              <a:ext cx="698894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9" name="pasted-image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241355" y="2483727"/>
              <a:ext cx="1048341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0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18579" y="6807574"/>
              <a:ext cx="698894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1" name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213036" y="2629245"/>
              <a:ext cx="1048341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2" name="pasted-image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022743" y="4747705"/>
              <a:ext cx="1048342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3" name="pasted-image.pd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3817897"/>
              <a:ext cx="1473827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4" name="pasted-image.pdf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6543865" y="4316977"/>
              <a:ext cx="1048341" cy="1048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5" name="pasted-image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6323367" y="0"/>
              <a:ext cx="698895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6" name="pasted-image.pd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2773644" y="125578"/>
              <a:ext cx="1473828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7" name="pasted-image.pdf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7598477" y="5784377"/>
              <a:ext cx="1473827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8" name="pasted-image.pdf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8810000" y="2761244"/>
              <a:ext cx="1473827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9" name="pasted-image.pdf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5585309" y="5951024"/>
              <a:ext cx="1048342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0" name="pasted-image.pdf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4486461" y="3148711"/>
              <a:ext cx="698894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1" name="pasted-image.pdf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2466693" y="5738280"/>
              <a:ext cx="1473827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2" name="pasted-image.pdf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3484675" y="4316977"/>
              <a:ext cx="1048341" cy="1048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fill="hold" tmFilter="0, 0; .2, .5; .8, .5; 1, 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6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3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1401</Words>
  <Application>Microsoft Office PowerPoint</Application>
  <PresentationFormat>Personalizar</PresentationFormat>
  <Paragraphs>294</Paragraphs>
  <Slides>23</Slides>
  <Notes>0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4" baseType="lpstr"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Henrique do Espírito Santo Silva</dc:creator>
  <cp:lastModifiedBy>Projeto</cp:lastModifiedBy>
  <cp:revision>3</cp:revision>
  <dcterms:modified xsi:type="dcterms:W3CDTF">2017-02-22T18:12:25Z</dcterms:modified>
</cp:coreProperties>
</file>